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5434" r:id="rId2"/>
    <p:sldMasterId id="2147486530" r:id="rId3"/>
    <p:sldMasterId id="2147486542" r:id="rId4"/>
    <p:sldMasterId id="2147486590" r:id="rId5"/>
    <p:sldMasterId id="2147486615" r:id="rId6"/>
    <p:sldMasterId id="2147486627" r:id="rId7"/>
  </p:sldMasterIdLst>
  <p:notesMasterIdLst>
    <p:notesMasterId r:id="rId66"/>
  </p:notesMasterIdLst>
  <p:handoutMasterIdLst>
    <p:handoutMasterId r:id="rId67"/>
  </p:handoutMasterIdLst>
  <p:sldIdLst>
    <p:sldId id="659" r:id="rId8"/>
    <p:sldId id="653" r:id="rId9"/>
    <p:sldId id="967" r:id="rId10"/>
    <p:sldId id="968" r:id="rId11"/>
    <p:sldId id="969" r:id="rId12"/>
    <p:sldId id="970" r:id="rId13"/>
    <p:sldId id="732" r:id="rId14"/>
    <p:sldId id="978" r:id="rId15"/>
    <p:sldId id="979" r:id="rId16"/>
    <p:sldId id="682" r:id="rId17"/>
    <p:sldId id="652" r:id="rId18"/>
    <p:sldId id="683" r:id="rId19"/>
    <p:sldId id="988" r:id="rId20"/>
    <p:sldId id="292" r:id="rId21"/>
    <p:sldId id="2233" r:id="rId22"/>
    <p:sldId id="980" r:id="rId23"/>
    <p:sldId id="685" r:id="rId24"/>
    <p:sldId id="986" r:id="rId25"/>
    <p:sldId id="981" r:id="rId26"/>
    <p:sldId id="982" r:id="rId27"/>
    <p:sldId id="983" r:id="rId28"/>
    <p:sldId id="984" r:id="rId29"/>
    <p:sldId id="985" r:id="rId30"/>
    <p:sldId id="697" r:id="rId31"/>
    <p:sldId id="987" r:id="rId32"/>
    <p:sldId id="735" r:id="rId33"/>
    <p:sldId id="736" r:id="rId34"/>
    <p:sldId id="737" r:id="rId35"/>
    <p:sldId id="739" r:id="rId36"/>
    <p:sldId id="740" r:id="rId37"/>
    <p:sldId id="741" r:id="rId38"/>
    <p:sldId id="995" r:id="rId39"/>
    <p:sldId id="743" r:id="rId40"/>
    <p:sldId id="996" r:id="rId41"/>
    <p:sldId id="745" r:id="rId42"/>
    <p:sldId id="746" r:id="rId43"/>
    <p:sldId id="747" r:id="rId44"/>
    <p:sldId id="748" r:id="rId45"/>
    <p:sldId id="749" r:id="rId46"/>
    <p:sldId id="997" r:id="rId47"/>
    <p:sldId id="754" r:id="rId48"/>
    <p:sldId id="755" r:id="rId49"/>
    <p:sldId id="756" r:id="rId50"/>
    <p:sldId id="972" r:id="rId51"/>
    <p:sldId id="973" r:id="rId52"/>
    <p:sldId id="974" r:id="rId53"/>
    <p:sldId id="971" r:id="rId54"/>
    <p:sldId id="998" r:id="rId55"/>
    <p:sldId id="758" r:id="rId56"/>
    <p:sldId id="760" r:id="rId57"/>
    <p:sldId id="761" r:id="rId58"/>
    <p:sldId id="993" r:id="rId59"/>
    <p:sldId id="994" r:id="rId60"/>
    <p:sldId id="762" r:id="rId61"/>
    <p:sldId id="765" r:id="rId62"/>
    <p:sldId id="766" r:id="rId63"/>
    <p:sldId id="767" r:id="rId64"/>
    <p:sldId id="768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FF00"/>
    <a:srgbClr val="DDDDDD"/>
    <a:srgbClr val="FFCCFF"/>
    <a:srgbClr val="FF99CC"/>
    <a:srgbClr val="CCFFFF"/>
    <a:srgbClr val="FF0000"/>
    <a:srgbClr val="0099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5"/>
    <p:restoredTop sz="86986"/>
  </p:normalViewPr>
  <p:slideViewPr>
    <p:cSldViewPr snapToGrid="0">
      <p:cViewPr varScale="1">
        <p:scale>
          <a:sx n="121" d="100"/>
          <a:sy n="121" d="100"/>
        </p:scale>
        <p:origin x="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8.wmf"/><Relationship Id="rId4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11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4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6774A9-6105-DE48-A077-6A2C7928265B}" type="slidenum">
              <a:rPr lang="en-US" altLang="en-US" sz="1200">
                <a:solidFill>
                  <a:srgbClr val="000000"/>
                </a:solidFill>
              </a:rPr>
              <a:pPr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2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FBE2D6E-9513-F34D-B403-6C523FCB6143}" type="slidenum">
              <a:rPr lang="en-US" altLang="en-US" sz="1200">
                <a:solidFill>
                  <a:srgbClr val="000000"/>
                </a:solidFill>
              </a:rPr>
              <a:pPr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2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4925" y="752475"/>
            <a:ext cx="4721225" cy="3541713"/>
          </a:xfrm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Scaling</a:t>
            </a:r>
          </a:p>
          <a:p>
            <a:r>
              <a:rPr lang="en-US" altLang="x-none" dirty="0">
                <a:ea typeface="ＭＳ Ｐゴシック" charset="-128"/>
              </a:rPr>
              <a:t>Robustness</a:t>
            </a:r>
          </a:p>
          <a:p>
            <a:r>
              <a:rPr lang="en-US" altLang="x-none" dirty="0">
                <a:ea typeface="ＭＳ Ｐゴシック" charset="-128"/>
              </a:rPr>
              <a:t>Decentralization</a:t>
            </a:r>
          </a:p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1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24F184D-1A82-574E-A96E-0D80A1BA6DD3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6642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9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14797CF-FE91-7D4C-BE1A-B867034A6256}" type="slidenum">
              <a:rPr lang="en-US" altLang="en-US" sz="1200">
                <a:solidFill>
                  <a:srgbClr val="000000"/>
                </a:solidFill>
              </a:rPr>
              <a:pPr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0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7CF621E-DAC3-8949-B1F7-0DF1EE1E7E11}" type="slidenum">
              <a:rPr lang="en-US" altLang="en-US" sz="1200">
                <a:solidFill>
                  <a:srgbClr val="000000"/>
                </a:solidFill>
              </a:rPr>
              <a:pPr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0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1B8FA41-DE53-9944-915B-2CF1393E1F7D}" type="slidenum">
              <a:rPr lang="en-US" altLang="en-US" sz="1200">
                <a:solidFill>
                  <a:srgbClr val="000000"/>
                </a:solidFill>
              </a:rPr>
              <a:pPr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9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8415B0E-9944-0343-A439-16536042B433}" type="slidenum">
              <a:rPr lang="en-US" altLang="en-US" sz="1200">
                <a:solidFill>
                  <a:srgbClr val="000000"/>
                </a:solidFill>
              </a:rPr>
              <a:pPr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4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B24E165-6551-6E4E-9EDF-0C3B649EF1D2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126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63E9D3F-DF4D-0649-8D42-FDB1AA586C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90F2BD6E-D1D4-D64A-9748-287577B1826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54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0DA2017-7679-A346-82D5-778CECD3A29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84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8AB5BB2-D2A6-6E4D-AA56-EAD3793442AA}" type="slidenum">
              <a:rPr lang="en-US" altLang="en-US" sz="1200">
                <a:solidFill>
                  <a:srgbClr val="000000"/>
                </a:solidFill>
              </a:rPr>
              <a:pPr/>
              <a:t>24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3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34FB14C-9556-284B-95AC-9D8CCB98219A}" type="slidenum">
              <a:rPr lang="en-US" altLang="en-US" sz="1200">
                <a:solidFill>
                  <a:srgbClr val="000000"/>
                </a:solidFill>
              </a:rPr>
              <a:pPr/>
              <a:t>25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4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D567E5AE-5961-B94C-90C3-71CA8BEA5164}" type="slidenum">
              <a:rPr lang="en-US" altLang="en-US" sz="1200">
                <a:solidFill>
                  <a:srgbClr val="000000"/>
                </a:solidFill>
              </a:rPr>
              <a:pPr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8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F7FB3D-F40F-9447-88A9-264BB1FA4C37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5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649BD04-84EE-0E49-A5C4-9E70340BFE09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75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29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763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00C65E7-333E-494E-82F1-57E9BFF4567F}" type="slidenum">
              <a:rPr lang="en-US" altLang="en-US" sz="1200">
                <a:solidFill>
                  <a:srgbClr val="000000"/>
                </a:solidFill>
              </a:rPr>
              <a:pPr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1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69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558A3C4-0FDA-AE48-90EE-47B80E047686}" type="slidenum">
              <a:rPr lang="en-US" altLang="en-US" sz="1300">
                <a:solidFill>
                  <a:srgbClr val="000000"/>
                </a:solidFill>
              </a:rPr>
              <a:pPr/>
              <a:t>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3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E0C61A9-DE68-194E-9C87-F0518A4FC8A5}" type="slidenum">
              <a:rPr lang="en-US" altLang="en-US" sz="1200">
                <a:solidFill>
                  <a:srgbClr val="000000"/>
                </a:solidFill>
              </a:rPr>
              <a:pPr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70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43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7CC3F2C-5311-CE4E-8D75-93666F0BC6D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01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34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52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9470C0B-B50A-1E42-8B2B-7DACA9417D8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19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98EDC57-8E67-B349-806B-BE1DD6C56BA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99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3CCC698-F436-024C-BA24-8BA62883AC1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351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AE2FF69-245D-5E40-9704-6F49030A72F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60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E4C98F-481D-E949-BDC2-07762CF48F8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35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40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399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847D1E2-485D-F848-8872-BFE8D1D2741A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second two enforce consistency across scenarios</a:t>
            </a:r>
          </a:p>
        </p:txBody>
      </p:sp>
    </p:spTree>
    <p:extLst>
      <p:ext uri="{BB962C8B-B14F-4D97-AF65-F5344CB8AC3E}">
        <p14:creationId xmlns:p14="http://schemas.microsoft.com/office/powerpoint/2010/main" val="458937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8E9C7DB-F017-F149-B135-E4EDFC075F7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97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5128851-8D6D-9C4A-9AA9-305D299C820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1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CEE832E-AEF5-EC47-AEEC-8F81E807561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67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C2AA3FC-95A0-104D-8639-C79DBC2EE4D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99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297881A-E60B-C542-9B93-4C56CA9390C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384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2647D3A-ED4C-0B47-8CE9-1D99B45DC98A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57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CEE832E-AEF5-EC47-AEEC-8F81E807561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59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48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4931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1998512-3607-4A48-9AB2-9CC7045083F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Ti infinite</a:t>
            </a:r>
          </a:p>
          <a:p>
            <a:r>
              <a:rPr lang="en-US" altLang="en-US">
                <a:latin typeface="Times New Roman" charset="0"/>
              </a:rPr>
              <a:t>T^i_j infinite</a:t>
            </a:r>
          </a:p>
        </p:txBody>
      </p:sp>
    </p:spTree>
    <p:extLst>
      <p:ext uri="{BB962C8B-B14F-4D97-AF65-F5344CB8AC3E}">
        <p14:creationId xmlns:p14="http://schemas.microsoft.com/office/powerpoint/2010/main" val="20179835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FC0E86F-6AD2-6F48-BE0A-6864363537B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7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D7D194-3A7B-1843-83D8-6C6709A095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3553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968B6DA-83AC-9D4B-83D9-906E058168E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36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There are three types of distance estimates from node </a:t>
            </a:r>
            <a:r>
              <a:rPr lang="en-US" altLang="en-US" dirty="0" err="1">
                <a:latin typeface="Times New Roman" charset="0"/>
              </a:rPr>
              <a:t>i</a:t>
            </a:r>
            <a:r>
              <a:rPr lang="en-US" altLang="en-US" dirty="0">
                <a:latin typeface="Times New Roman" charset="0"/>
              </a:rPr>
              <a:t>: </a:t>
            </a:r>
          </a:p>
          <a:p>
            <a:pPr>
              <a:buFontTx/>
              <a:buChar char="-"/>
            </a:pP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d_i</a:t>
            </a:r>
            <a:r>
              <a:rPr lang="en-US" altLang="en-US" dirty="0">
                <a:latin typeface="Times New Roman" charset="0"/>
              </a:rPr>
              <a:t>: current distance estimate at node </a:t>
            </a:r>
            <a:r>
              <a:rPr lang="en-US" altLang="en-US" dirty="0" err="1">
                <a:latin typeface="Times New Roman" charset="0"/>
              </a:rPr>
              <a:t>i</a:t>
            </a:r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- </a:t>
            </a:r>
            <a:r>
              <a:rPr lang="en-US" altLang="en-US" dirty="0" err="1">
                <a:latin typeface="Times New Roman" charset="0"/>
              </a:rPr>
              <a:t>d^j_i</a:t>
            </a:r>
            <a:r>
              <a:rPr lang="en-US" altLang="en-US" dirty="0">
                <a:latin typeface="Times New Roman" charset="0"/>
              </a:rPr>
              <a:t>: last </a:t>
            </a:r>
            <a:r>
              <a:rPr lang="en-US" altLang="en-US" dirty="0" err="1">
                <a:latin typeface="Times New Roman" charset="0"/>
              </a:rPr>
              <a:t>d_i</a:t>
            </a:r>
            <a:r>
              <a:rPr lang="en-US" altLang="en-US" dirty="0">
                <a:latin typeface="Times New Roman" charset="0"/>
              </a:rPr>
              <a:t> that neighbor j received</a:t>
            </a:r>
          </a:p>
          <a:p>
            <a:r>
              <a:rPr lang="en-US" altLang="en-US" dirty="0">
                <a:latin typeface="Times New Roman" charset="0"/>
              </a:rPr>
              <a:t>- </a:t>
            </a:r>
            <a:r>
              <a:rPr lang="en-US" altLang="en-US" dirty="0" err="1">
                <a:latin typeface="Times New Roman" charset="0"/>
              </a:rPr>
              <a:t>d^j_i</a:t>
            </a:r>
            <a:r>
              <a:rPr lang="en-US" altLang="en-US" dirty="0">
                <a:latin typeface="Times New Roman" charset="0"/>
              </a:rPr>
              <a:t>: </a:t>
            </a:r>
            <a:r>
              <a:rPr lang="en-US" altLang="en-US" dirty="0" err="1">
                <a:latin typeface="Times New Roman" charset="0"/>
              </a:rPr>
              <a:t>d_i</a:t>
            </a:r>
            <a:r>
              <a:rPr lang="en-US" altLang="en-US" dirty="0">
                <a:latin typeface="Times New Roman" charset="0"/>
              </a:rPr>
              <a:t> that are in transit to neighbor j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3B3728F-759C-604F-9151-504A4F118A7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03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D882A47-7AA7-984E-B5D6-6499978D38A1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57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8C2545ED-F7CE-EF4D-84B6-ED26902E3E2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The state includes di, di_j, and messages containing di_j</a:t>
            </a:r>
          </a:p>
        </p:txBody>
      </p:sp>
    </p:spTree>
    <p:extLst>
      <p:ext uri="{BB962C8B-B14F-4D97-AF65-F5344CB8AC3E}">
        <p14:creationId xmlns:p14="http://schemas.microsoft.com/office/powerpoint/2010/main" val="896027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E4D3BCC-B26C-5649-B026-F835256FC16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The state includes di, di_j, and messages containing di_j</a:t>
            </a:r>
          </a:p>
        </p:txBody>
      </p:sp>
    </p:spTree>
    <p:extLst>
      <p:ext uri="{BB962C8B-B14F-4D97-AF65-F5344CB8AC3E}">
        <p14:creationId xmlns:p14="http://schemas.microsoft.com/office/powerpoint/2010/main" val="14524052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6A3A839-7034-CB47-9C89-C158E74C913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The state includes di, di_j, and messages containing di_j</a:t>
            </a:r>
          </a:p>
        </p:txBody>
      </p:sp>
    </p:spTree>
    <p:extLst>
      <p:ext uri="{BB962C8B-B14F-4D97-AF65-F5344CB8AC3E}">
        <p14:creationId xmlns:p14="http://schemas.microsoft.com/office/powerpoint/2010/main" val="1112125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07E910E-5818-B84F-A6D4-9C9B694A929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35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9E9FC0D3-C8C4-C646-BE9C-6051DD24D7FA}" type="slidenum">
              <a:rPr lang="en-US" altLang="en-US" sz="1300">
                <a:solidFill>
                  <a:srgbClr val="000000"/>
                </a:solidFill>
                <a:latin typeface="Times New Roman" charset="0"/>
              </a:rPr>
              <a:pPr/>
              <a:t>58</a:t>
            </a:fld>
            <a:endParaRPr lang="en-US" alt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721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CD88BBF-2330-7946-9DEA-91488009849E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23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350208-A964-6941-8C49-FFE797BED543}" type="slidenum">
              <a:rPr lang="en-US" altLang="en-US" sz="13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en-US" sz="13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14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EC1427-F8C6-E547-B732-CABA65C9583A}" type="slidenum">
              <a:rPr lang="en-US" altLang="en-US" sz="1300">
                <a:solidFill>
                  <a:srgbClr val="000000"/>
                </a:solidFill>
              </a:rPr>
              <a:pPr/>
              <a:t>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46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A6C1D6C8-E294-1040-ABD9-595DCC5CCDC8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5C837-7DCC-BB4C-860A-05134F7BCC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7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7C249-6955-F842-A7C8-5E9AF3798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12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098BB-90A3-AB41-B2D0-2BD7F834B2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60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40421-196E-8743-A09E-B90835362F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488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10EF7-73B5-804A-9519-1EFC842E6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024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F375A-7789-014E-9FCC-403830B047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185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265-C4E5-9849-808A-4F94997A3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45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79CA9-9795-2149-8821-BD32B8E19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7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7449B-0124-B649-9989-87E4A28CCD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51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BE866-9258-1849-9196-E99C1DE861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378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086D-2936-1D4B-945D-022DB0BA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085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FAC1DB-9995-0848-874A-E9EA71109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4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B6598F-A427-AD40-9B56-2131A9605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338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6114C-E8A7-DA4A-AA0F-845DA97FF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16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CD0AA7-2BB1-D544-AE89-73F1C9398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135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A5C27-C57B-B646-8C1E-F00B103C52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72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8D0B3-9CBA-6048-9458-9B54CAEFE9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889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2C26A-E955-2A47-B9DE-5B0FAC6C1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21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9956A0-86B0-AD46-AABB-A7C816AA5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778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2B6115-4B9B-564A-805E-8758FC54F8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741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ACDAB-00D7-344E-B9DF-FBA0829A29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49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331CB-E84B-0E4C-8CC5-DFAF011D1A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756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3408B-7900-FC4B-BD72-36040FD982B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13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2347-CDA6-574D-B403-36BF32827D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28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4E864-80E4-EB4D-9F7B-425E69AE6F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0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0FEA3-0CE1-1440-A34F-FBA574C263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4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7E58E7-B42F-CB41-BB34-1CBF4256AC9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1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FBA8F6-F958-3D4A-9A28-942348EDAA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9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3236B-93AC-334D-B2DC-16D8302F8B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94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8FA4C-44B9-1941-9504-05623CDAE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69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E1DFBB-360D-4241-81CF-92E89BE9A7B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3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E87D8-9014-504E-86AD-E6ED472683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51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A0D48B-45A7-DC49-ADCE-D4FA1D0D5D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2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07658-B878-A343-92D3-0368298DE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89F1B-7E6C-7A49-BAC1-E640164C8C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EC813F-428E-AA40-952D-BCD9D2D1BA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505A6-EDD7-B041-A4AE-5F91ED566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BDF850-F40B-9D4F-B4D3-521ACFEA8A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4CCD9-39D7-5541-B14F-D9481BE42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EFF833-8FE5-DB46-9EBD-C475FE817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C58CC-83D3-504A-A366-E3F8EFD21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94460A-2250-B54B-BABA-045BA03B6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898A-9E5C-2949-BBE5-FFF59B7ADF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BBC52-8DD6-7E43-B4AA-FDE4E427DB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E85BB7-4B17-6D43-89F8-9D8CCEF4EF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F88F45-8E67-A041-A762-86C8FE90288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A6397-7845-F84E-A717-8273779CDD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D1EEB-1870-CC4C-9AFC-9A4186EB06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AC165B-77C3-0149-B2A8-E370F1CF8D7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F6C3F1-729C-614C-9A3D-B8800098AB5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F3007-76A1-E64E-AAB2-9DBBF6A454B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E7E80-7CA5-644C-9DA5-32F39C5E8F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C6C743-D032-4446-929A-AB0CD4A6F7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615A14-04F9-994F-844B-7FFA7CA27E0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F4CE5C-EC3A-8645-B052-CD854362F2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1AD268-B534-E149-995B-2B39CFD6D2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EEC273-6D58-CF42-B3CA-1177D4F9BE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F31769-2381-6849-949A-04D810084B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7244F7-46FC-1844-977F-3DC210854D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88E58E-E795-C448-92AC-63F4456AA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37445-8DFC-4B42-B192-E24A824696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99079A-A6AF-A244-98D5-C16260D971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2F3CC0-5922-5F45-9014-DD5CCD0B51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5252F-8CF4-9F4B-923C-06D024C946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560F5D-50B0-A14D-B36F-71236C4F10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9BB3D1-C288-4542-BED2-76463A0A14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BF82A54-26C4-3345-A9A7-508E3D164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8134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95" r:id="rId1"/>
    <p:sldLayoutId id="2147486496" r:id="rId2"/>
    <p:sldLayoutId id="2147486497" r:id="rId3"/>
    <p:sldLayoutId id="2147486498" r:id="rId4"/>
    <p:sldLayoutId id="2147486499" r:id="rId5"/>
    <p:sldLayoutId id="2147486500" r:id="rId6"/>
    <p:sldLayoutId id="2147486501" r:id="rId7"/>
    <p:sldLayoutId id="2147486502" r:id="rId8"/>
    <p:sldLayoutId id="2147486503" r:id="rId9"/>
    <p:sldLayoutId id="2147486504" r:id="rId10"/>
    <p:sldLayoutId id="21474865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>
              <a:ea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8AF0E8C5-A3A4-7A43-9A2F-5FBA791B69E9}" type="slidenum">
              <a:rPr lang="en-US" altLang="en-US" smtClean="0">
                <a:ea typeface=""/>
              </a:rPr>
              <a:pPr/>
              <a:t>‹#›</a:t>
            </a:fld>
            <a:endParaRPr lang="en-US" altLang="en-US"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7335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31" r:id="rId1"/>
    <p:sldLayoutId id="2147486532" r:id="rId2"/>
    <p:sldLayoutId id="2147486533" r:id="rId3"/>
    <p:sldLayoutId id="2147486534" r:id="rId4"/>
    <p:sldLayoutId id="2147486535" r:id="rId5"/>
    <p:sldLayoutId id="2147486536" r:id="rId6"/>
    <p:sldLayoutId id="2147486537" r:id="rId7"/>
    <p:sldLayoutId id="2147486538" r:id="rId8"/>
    <p:sldLayoutId id="2147486539" r:id="rId9"/>
    <p:sldLayoutId id="2147486540" r:id="rId10"/>
    <p:sldLayoutId id="21474865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3D37A63E-14DD-5A45-9700-CA25841BF112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1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43" r:id="rId1"/>
    <p:sldLayoutId id="2147486544" r:id="rId2"/>
    <p:sldLayoutId id="2147486545" r:id="rId3"/>
    <p:sldLayoutId id="2147486546" r:id="rId4"/>
    <p:sldLayoutId id="2147486547" r:id="rId5"/>
    <p:sldLayoutId id="2147486548" r:id="rId6"/>
    <p:sldLayoutId id="2147486549" r:id="rId7"/>
    <p:sldLayoutId id="2147486550" r:id="rId8"/>
    <p:sldLayoutId id="2147486551" r:id="rId9"/>
    <p:sldLayoutId id="2147486552" r:id="rId10"/>
    <p:sldLayoutId id="214748655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73196D1A-56DB-1D4B-8B6D-0A0D7131AE6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270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1" r:id="rId1"/>
    <p:sldLayoutId id="2147486592" r:id="rId2"/>
    <p:sldLayoutId id="2147486593" r:id="rId3"/>
    <p:sldLayoutId id="2147486594" r:id="rId4"/>
    <p:sldLayoutId id="2147486595" r:id="rId5"/>
    <p:sldLayoutId id="2147486596" r:id="rId6"/>
    <p:sldLayoutId id="2147486597" r:id="rId7"/>
    <p:sldLayoutId id="2147486598" r:id="rId8"/>
    <p:sldLayoutId id="2147486599" r:id="rId9"/>
    <p:sldLayoutId id="2147486600" r:id="rId10"/>
    <p:sldLayoutId id="21474866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B6767C61-7660-064E-8E0D-AAB8340256F3}" type="slidenum">
              <a:rPr lang="en-US" altLang="en-US" smtClean="0">
                <a:solidFill>
                  <a:srgbClr val="000000"/>
                </a:solidFill>
                <a:ea typeface="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607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16" r:id="rId1"/>
    <p:sldLayoutId id="2147486617" r:id="rId2"/>
    <p:sldLayoutId id="2147486618" r:id="rId3"/>
    <p:sldLayoutId id="2147486619" r:id="rId4"/>
    <p:sldLayoutId id="2147486620" r:id="rId5"/>
    <p:sldLayoutId id="2147486621" r:id="rId6"/>
    <p:sldLayoutId id="2147486622" r:id="rId7"/>
    <p:sldLayoutId id="2147486623" r:id="rId8"/>
    <p:sldLayoutId id="2147486624" r:id="rId9"/>
    <p:sldLayoutId id="2147486625" r:id="rId10"/>
    <p:sldLayoutId id="21474866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9E5D1BEF-6B64-C345-8D36-99D977D1EE77}" type="slidenum">
              <a:rPr lang="en-US" altLang="en-US" smtClean="0">
                <a:ea typeface=""/>
              </a:rPr>
              <a:pPr/>
              <a:t>‹#›</a:t>
            </a:fld>
            <a:endParaRPr lang="en-US" altLang="en-US">
              <a:ea typeface="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6488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28" r:id="rId1"/>
    <p:sldLayoutId id="2147486629" r:id="rId2"/>
    <p:sldLayoutId id="2147486630" r:id="rId3"/>
    <p:sldLayoutId id="2147486631" r:id="rId4"/>
    <p:sldLayoutId id="2147486632" r:id="rId5"/>
    <p:sldLayoutId id="2147486633" r:id="rId6"/>
    <p:sldLayoutId id="2147486634" r:id="rId7"/>
    <p:sldLayoutId id="2147486635" r:id="rId8"/>
    <p:sldLayoutId id="2147486636" r:id="rId9"/>
    <p:sldLayoutId id="2147486637" r:id="rId10"/>
    <p:sldLayoutId id="214748663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emf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6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42.wmf"/><Relationship Id="rId4" Type="http://schemas.openxmlformats.org/officeDocument/2006/relationships/image" Target="NUL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7.bin"/><Relationship Id="rId5" Type="http://schemas.openxmlformats.org/officeDocument/2006/relationships/image" Target="NUL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 Layer: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Over</a:t>
            </a:r>
            <a:r>
              <a:rPr lang="en-US" altLang="zh-CN" sz="2800" dirty="0">
                <a:ea typeface="ＭＳ Ｐゴシック" charset="-128"/>
              </a:rPr>
              <a:t>view</a:t>
            </a:r>
            <a:r>
              <a:rPr lang="en-US" altLang="en-US" sz="2800" dirty="0">
                <a:ea typeface="ＭＳ Ｐゴシック" charset="-128"/>
              </a:rPr>
              <a:t>;</a:t>
            </a:r>
            <a:br>
              <a:rPr lang="en-US" altLang="en-US" sz="2800" dirty="0">
                <a:ea typeface="ＭＳ Ｐゴシック" charset="-128"/>
              </a:rPr>
            </a:br>
            <a:r>
              <a:rPr lang="en-US" altLang="en-US" sz="2800" dirty="0">
                <a:ea typeface="ＭＳ Ｐゴシック" charset="-128"/>
              </a:rPr>
              <a:t>Distance Vector Protocols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486930-9A6A-0C42-8A17-D7B66A736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11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30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7E4F-B83B-A340-932A-C61E14BE284B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82563"/>
            <a:ext cx="6508750" cy="1143000"/>
          </a:xfrm>
        </p:spPr>
        <p:txBody>
          <a:bodyPr/>
          <a:lstStyle/>
          <a:p>
            <a:pPr algn="l"/>
            <a:r>
              <a:rPr lang="en-US" altLang="en-US" sz="3000" dirty="0"/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047038" cy="4267200"/>
          </a:xfrm>
        </p:spPr>
        <p:txBody>
          <a:bodyPr/>
          <a:lstStyle/>
          <a:p>
            <a:pPr>
              <a:spcBef>
                <a:spcPts val="400"/>
              </a:spcBef>
              <a:buFont typeface="Wingdings" pitchFamily="2" charset="2"/>
              <a:buChar char="q"/>
            </a:pPr>
            <a:r>
              <a:rPr lang="en-US" altLang="en-US" dirty="0"/>
              <a:t>Many aspects of TCP can be studied, for example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/>
              <a:t>TCP under wireless (LTE) 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/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2"/>
                </a:solidFill>
              </a:rPr>
              <a:t>Multipath TCP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tx2"/>
                </a:solidFill>
              </a:rPr>
              <a:t>TCP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BBR</a:t>
            </a: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mr-IN" altLang="en-US" dirty="0">
                <a:solidFill>
                  <a:schemeClr val="tx2"/>
                </a:solidFill>
              </a:rPr>
              <a:t>…</a:t>
            </a: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/>
          </a:p>
          <a:p>
            <a:pPr lvl="1">
              <a:spcBef>
                <a:spcPts val="400"/>
              </a:spcBef>
              <a:buFont typeface="Wingdings" charset="2"/>
              <a:buChar char="§"/>
            </a:pP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5" name="Picture 8" descr="Screen Shot 2013-11-03 at 4.5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33" y="3247510"/>
            <a:ext cx="4435967" cy="22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7E3A1CA-BAEC-1247-8612-E7923AFD43BC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457200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sz="2800" i="1" dirty="0">
                <a:solidFill>
                  <a:srgbClr val="C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3EC911E-8FDF-B744-86ED-0706AFB94BB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304800" y="2286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600" u="sng">
                <a:solidFill>
                  <a:srgbClr val="3333CC"/>
                </a:solidFill>
                <a:ea typeface=""/>
              </a:rPr>
              <a:t>Network Layer</a:t>
            </a:r>
            <a:endParaRPr lang="en-US" altLang="en-US" sz="4800" u="sng">
              <a:solidFill>
                <a:srgbClr val="3333CC"/>
              </a:solidFill>
              <a:ea typeface=""/>
            </a:endParaRPr>
          </a:p>
        </p:txBody>
      </p:sp>
      <p:sp>
        <p:nvSpPr>
          <p:cNvPr id="685059" name="Rectangle 3"/>
          <p:cNvSpPr>
            <a:spLocks noChangeArrowheads="1"/>
          </p:cNvSpPr>
          <p:nvPr/>
        </p:nvSpPr>
        <p:spPr bwMode="auto">
          <a:xfrm>
            <a:off x="338138" y="1471613"/>
            <a:ext cx="4281487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Transport packet from source to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.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Network layer in </a:t>
            </a:r>
            <a:r>
              <a:rPr lang="en-US" altLang="en-US" i="1" dirty="0">
                <a:solidFill>
                  <a:srgbClr val="000000"/>
                </a:solidFill>
                <a:ea typeface=""/>
              </a:rPr>
              <a:t>every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host, router</a:t>
            </a:r>
          </a:p>
          <a:p>
            <a:pPr>
              <a:spcBef>
                <a:spcPct val="7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B</a:t>
            </a:r>
            <a:r>
              <a:rPr lang="en-US" altLang="en-US" dirty="0">
                <a:solidFill>
                  <a:srgbClr val="FF0000"/>
                </a:solidFill>
                <a:ea typeface=""/>
              </a:rPr>
              <a:t>asic functions:</a:t>
            </a: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inter-networking (e.g., fragmentation/assembly)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75000"/>
              <a:buFont typeface="Wingdings" charset="2"/>
              <a:buChar char="Ø"/>
            </a:pPr>
            <a:r>
              <a:rPr lang="en-US" altLang="zh-CN" dirty="0">
                <a:solidFill>
                  <a:schemeClr val="accent6"/>
                </a:solidFill>
                <a:ea typeface="宋体" charset="-122"/>
              </a:rPr>
              <a:t>routing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(determine 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route(s) taken by packets of a flow), and </a:t>
            </a:r>
            <a:r>
              <a:rPr lang="en-US" altLang="en-US" dirty="0">
                <a:solidFill>
                  <a:schemeClr val="accent6"/>
                </a:solidFill>
                <a:ea typeface=""/>
              </a:rPr>
              <a:t>forwarding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(move the packets along the route(s))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619625" y="1792288"/>
          <a:ext cx="38798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00" name="Photo Editor Photo" r:id="rId4" imgW="7628571" imgH="7992591" progId="MSPhotoEd.3">
                  <p:embed/>
                </p:oleObj>
              </mc:Choice>
              <mc:Fallback>
                <p:oleObj name="Photo Editor Photo" r:id="rId4" imgW="7628571" imgH="799259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1792288"/>
                        <a:ext cx="387985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1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C978B38-6BBA-DE40-8136-39730AAF9F1A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62063" y="1781175"/>
            <a:ext cx="7539037" cy="45116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1163638" y="1847850"/>
            <a:ext cx="7539037" cy="45116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78" name="Rectangle 4"/>
          <p:cNvSpPr>
            <a:spLocks noGrp="1" noChangeArrowheads="1"/>
          </p:cNvSpPr>
          <p:nvPr>
            <p:ph type="title"/>
          </p:nvPr>
        </p:nvSpPr>
        <p:spPr>
          <a:xfrm>
            <a:off x="419100" y="133350"/>
            <a:ext cx="7772400" cy="1143000"/>
          </a:xfrm>
        </p:spPr>
        <p:txBody>
          <a:bodyPr/>
          <a:lstStyle/>
          <a:p>
            <a:r>
              <a:rPr lang="en-US" altLang="en-US" sz="3600" dirty="0"/>
              <a:t>Current Internet Network Layer</a:t>
            </a:r>
            <a:endParaRPr lang="en-US" altLang="en-US" dirty="0"/>
          </a:p>
        </p:txBody>
      </p: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3452813" y="4037013"/>
            <a:ext cx="1530350" cy="1343025"/>
            <a:chOff x="3996" y="2883"/>
            <a:chExt cx="646" cy="765"/>
          </a:xfrm>
        </p:grpSpPr>
        <p:sp>
          <p:nvSpPr>
            <p:cNvPr id="3109" name="Rectangle 7"/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0" name="Rectangle 8"/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11" name="Text Box 9"/>
            <p:cNvSpPr txBox="1">
              <a:spLocks noChangeArrowheads="1"/>
            </p:cNvSpPr>
            <p:nvPr/>
          </p:nvSpPr>
          <p:spPr bwMode="auto">
            <a:xfrm>
              <a:off x="4011" y="3074"/>
              <a:ext cx="631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forwarding</a:t>
              </a:r>
            </a:p>
          </p:txBody>
        </p:sp>
        <p:sp>
          <p:nvSpPr>
            <p:cNvPr id="3112" name="Line 10"/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3" name="Line 11"/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4" name="Line 12"/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5" name="Line 13"/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6" name="Line 14"/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117" name="Line 15"/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080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439005" y="1397262"/>
            <a:ext cx="7534275" cy="43815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2400"/>
              <a:t>Network layer functions:</a:t>
            </a:r>
          </a:p>
        </p:txBody>
      </p:sp>
      <p:sp>
        <p:nvSpPr>
          <p:cNvPr id="3081" name="Line 17"/>
          <p:cNvSpPr>
            <a:spLocks noChangeShapeType="1"/>
          </p:cNvSpPr>
          <p:nvPr/>
        </p:nvSpPr>
        <p:spPr bwMode="auto">
          <a:xfrm flipV="1">
            <a:off x="1185863" y="5895975"/>
            <a:ext cx="7505700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2" name="Line 18"/>
          <p:cNvSpPr>
            <a:spLocks noChangeShapeType="1"/>
          </p:cNvSpPr>
          <p:nvPr/>
        </p:nvSpPr>
        <p:spPr bwMode="auto">
          <a:xfrm flipV="1">
            <a:off x="1214438" y="5429250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83" name="Group 19"/>
          <p:cNvGrpSpPr>
            <a:grpSpLocks/>
          </p:cNvGrpSpPr>
          <p:nvPr/>
        </p:nvGrpSpPr>
        <p:grpSpPr bwMode="auto">
          <a:xfrm>
            <a:off x="1265238" y="2552700"/>
            <a:ext cx="2178050" cy="979488"/>
            <a:chOff x="1175" y="1848"/>
            <a:chExt cx="1189" cy="558"/>
          </a:xfrm>
        </p:grpSpPr>
        <p:sp>
          <p:nvSpPr>
            <p:cNvPr id="3106" name="Rectangle 20"/>
            <p:cNvSpPr>
              <a:spLocks noChangeArrowheads="1"/>
            </p:cNvSpPr>
            <p:nvPr/>
          </p:nvSpPr>
          <p:spPr bwMode="auto">
            <a:xfrm>
              <a:off x="1224" y="1848"/>
              <a:ext cx="1140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7" name="Rectangle 21"/>
            <p:cNvSpPr>
              <a:spLocks noChangeArrowheads="1"/>
            </p:cNvSpPr>
            <p:nvPr/>
          </p:nvSpPr>
          <p:spPr bwMode="auto">
            <a:xfrm>
              <a:off x="1182" y="1890"/>
              <a:ext cx="1140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8" name="Text Box 22"/>
            <p:cNvSpPr txBox="1">
              <a:spLocks noChangeArrowheads="1"/>
            </p:cNvSpPr>
            <p:nvPr/>
          </p:nvSpPr>
          <p:spPr bwMode="auto">
            <a:xfrm>
              <a:off x="1175" y="1895"/>
              <a:ext cx="999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  <a:ea typeface=""/>
                </a:rPr>
                <a:t>Routing protocols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path selection</a:t>
              </a:r>
            </a:p>
            <a:p>
              <a:pPr>
                <a:buFontTx/>
                <a:buChar char="•"/>
              </a:pPr>
              <a:r>
                <a:rPr lang="en-US" altLang="en-US" sz="1200">
                  <a:solidFill>
                    <a:srgbClr val="000000"/>
                  </a:solidFill>
                  <a:ea typeface=""/>
                </a:rPr>
                <a:t>e.g., RIP, OSPF, BGP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4" name="Group 24"/>
          <p:cNvGrpSpPr>
            <a:grpSpLocks/>
          </p:cNvGrpSpPr>
          <p:nvPr/>
        </p:nvGrpSpPr>
        <p:grpSpPr bwMode="auto">
          <a:xfrm>
            <a:off x="5303838" y="4030663"/>
            <a:ext cx="3087687" cy="1306512"/>
            <a:chOff x="102" y="1272"/>
            <a:chExt cx="1890" cy="744"/>
          </a:xfrm>
        </p:grpSpPr>
        <p:sp>
          <p:nvSpPr>
            <p:cNvPr id="3103" name="Rectangle 25"/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4" name="Rectangle 26"/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5" name="Text Box 27"/>
            <p:cNvSpPr txBox="1">
              <a:spLocks noChangeArrowheads="1"/>
            </p:cNvSpPr>
            <p:nvPr/>
          </p:nvSpPr>
          <p:spPr bwMode="auto">
            <a:xfrm>
              <a:off x="116" y="1335"/>
              <a:ext cx="176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Network layer protocol (e.g., IP)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addressing conventions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format</a:t>
              </a:r>
            </a:p>
            <a:p>
              <a:pPr>
                <a:buFontTx/>
                <a:buChar char="•"/>
              </a:pPr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packet handling conventions</a:t>
              </a:r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</p:grpSp>
      <p:grpSp>
        <p:nvGrpSpPr>
          <p:cNvPr id="3085" name="Group 28"/>
          <p:cNvGrpSpPr>
            <a:grpSpLocks/>
          </p:cNvGrpSpPr>
          <p:nvPr/>
        </p:nvGrpSpPr>
        <p:grpSpPr bwMode="auto">
          <a:xfrm>
            <a:off x="3857625" y="2540000"/>
            <a:ext cx="2028825" cy="979488"/>
            <a:chOff x="72" y="1146"/>
            <a:chExt cx="1260" cy="558"/>
          </a:xfrm>
        </p:grpSpPr>
        <p:sp>
          <p:nvSpPr>
            <p:cNvPr id="3100" name="Rectangle 29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1" name="Rectangle 30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102" name="Text Box 31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pPr>
                <a:buFontTx/>
                <a:buChar char="•"/>
              </a:pP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error reporting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e.g. ICMP</a:t>
              </a:r>
            </a:p>
          </p:txBody>
        </p:sp>
      </p:grpSp>
      <p:sp>
        <p:nvSpPr>
          <p:cNvPr id="3086" name="Line 32"/>
          <p:cNvSpPr>
            <a:spLocks noChangeShapeType="1"/>
          </p:cNvSpPr>
          <p:nvPr/>
        </p:nvSpPr>
        <p:spPr bwMode="auto">
          <a:xfrm flipV="1">
            <a:off x="1214438" y="2466975"/>
            <a:ext cx="7527925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87" name="Text Box 33"/>
          <p:cNvSpPr txBox="1">
            <a:spLocks noChangeArrowheads="1"/>
          </p:cNvSpPr>
          <p:nvPr/>
        </p:nvSpPr>
        <p:spPr bwMode="auto">
          <a:xfrm>
            <a:off x="3468688" y="1993900"/>
            <a:ext cx="1858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Transport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8" name="Text Box 34"/>
          <p:cNvSpPr txBox="1">
            <a:spLocks noChangeArrowheads="1"/>
          </p:cNvSpPr>
          <p:nvPr/>
        </p:nvSpPr>
        <p:spPr bwMode="auto">
          <a:xfrm>
            <a:off x="4070350" y="5459413"/>
            <a:ext cx="1217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Link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89" name="Text Box 35"/>
          <p:cNvSpPr txBox="1">
            <a:spLocks noChangeArrowheads="1"/>
          </p:cNvSpPr>
          <p:nvPr/>
        </p:nvSpPr>
        <p:spPr bwMode="auto">
          <a:xfrm>
            <a:off x="3857625" y="5954713"/>
            <a:ext cx="163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  <a:ea typeface=""/>
              </a:rPr>
              <a:t>physical layer</a:t>
            </a: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3090" name="Text Box 36"/>
          <p:cNvSpPr txBox="1">
            <a:spLocks noChangeArrowheads="1"/>
          </p:cNvSpPr>
          <p:nvPr/>
        </p:nvSpPr>
        <p:spPr bwMode="auto">
          <a:xfrm>
            <a:off x="0" y="3524250"/>
            <a:ext cx="1211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FF0000"/>
                </a:solidFill>
                <a:ea typeface=""/>
              </a:rPr>
              <a:t>layer</a:t>
            </a:r>
            <a:endParaRPr lang="en-US" altLang="en-US" sz="1600">
              <a:solidFill>
                <a:srgbClr val="000000"/>
              </a:solidFill>
              <a:ea typeface=""/>
            </a:endParaRPr>
          </a:p>
        </p:txBody>
      </p:sp>
      <p:sp>
        <p:nvSpPr>
          <p:cNvPr id="3091" name="Line 37"/>
          <p:cNvSpPr>
            <a:spLocks noChangeShapeType="1"/>
          </p:cNvSpPr>
          <p:nvPr/>
        </p:nvSpPr>
        <p:spPr bwMode="auto">
          <a:xfrm flipV="1">
            <a:off x="1023938" y="248602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2" name="Line 38"/>
          <p:cNvSpPr>
            <a:spLocks noChangeShapeType="1"/>
          </p:cNvSpPr>
          <p:nvPr/>
        </p:nvSpPr>
        <p:spPr bwMode="auto">
          <a:xfrm>
            <a:off x="1008063" y="4511675"/>
            <a:ext cx="1587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3093" name="Group 39"/>
          <p:cNvGrpSpPr>
            <a:grpSpLocks/>
          </p:cNvGrpSpPr>
          <p:nvPr/>
        </p:nvGrpSpPr>
        <p:grpSpPr bwMode="auto">
          <a:xfrm>
            <a:off x="6192838" y="2527300"/>
            <a:ext cx="2089150" cy="979488"/>
            <a:chOff x="72" y="1146"/>
            <a:chExt cx="1260" cy="558"/>
          </a:xfrm>
        </p:grpSpPr>
        <p:sp>
          <p:nvSpPr>
            <p:cNvPr id="3097" name="Rectangle 40"/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8" name="Rectangle 41"/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3099" name="Text Box 42"/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ea typeface=""/>
                </a:rPr>
                <a:t>Control protocols</a:t>
              </a:r>
            </a:p>
            <a:p>
              <a:r>
                <a:rPr lang="en-US" altLang="en-US" sz="1400">
                  <a:solidFill>
                    <a:srgbClr val="000000"/>
                  </a:solidFill>
                  <a:ea typeface=""/>
                </a:rPr>
                <a:t>- router “signaling”</a:t>
              </a: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 </a:t>
              </a:r>
              <a:br>
                <a:rPr lang="en-US" altLang="zh-CN" sz="14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1400">
                  <a:solidFill>
                    <a:srgbClr val="000000"/>
                  </a:solidFill>
                  <a:ea typeface="宋体" charset="-122"/>
                </a:rPr>
                <a:t>e.g. RSVP</a:t>
              </a:r>
              <a:endParaRPr lang="en-US" altLang="en-US" sz="1400">
                <a:solidFill>
                  <a:srgbClr val="000000"/>
                </a:solidFill>
                <a:ea typeface=""/>
              </a:endParaRPr>
            </a:p>
          </p:txBody>
        </p:sp>
      </p:grpSp>
      <p:sp>
        <p:nvSpPr>
          <p:cNvPr id="3094" name="Line 43"/>
          <p:cNvSpPr>
            <a:spLocks noChangeShapeType="1"/>
          </p:cNvSpPr>
          <p:nvPr/>
        </p:nvSpPr>
        <p:spPr bwMode="auto">
          <a:xfrm>
            <a:off x="3192463" y="3613150"/>
            <a:ext cx="404812" cy="31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5" name="Line 44"/>
          <p:cNvSpPr>
            <a:spLocks noChangeShapeType="1"/>
          </p:cNvSpPr>
          <p:nvPr/>
        </p:nvSpPr>
        <p:spPr bwMode="auto">
          <a:xfrm flipH="1">
            <a:off x="4259263" y="3586163"/>
            <a:ext cx="0" cy="358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096" name="Line 45"/>
          <p:cNvSpPr>
            <a:spLocks noChangeShapeType="1"/>
          </p:cNvSpPr>
          <p:nvPr/>
        </p:nvSpPr>
        <p:spPr bwMode="auto">
          <a:xfrm flipH="1">
            <a:off x="4918075" y="3556000"/>
            <a:ext cx="1454150" cy="374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9957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7"/>
          <p:cNvGrpSpPr>
            <a:grpSpLocks/>
          </p:cNvGrpSpPr>
          <p:nvPr/>
        </p:nvGrpSpPr>
        <p:grpSpPr bwMode="auto">
          <a:xfrm>
            <a:off x="7029622" y="3571627"/>
            <a:ext cx="1312020" cy="912710"/>
            <a:chOff x="7245350" y="4273550"/>
            <a:chExt cx="1181100" cy="806450"/>
          </a:xfrm>
        </p:grpSpPr>
        <p:grpSp>
          <p:nvGrpSpPr>
            <p:cNvPr id="81210" name="Group 4"/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81228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29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0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1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2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3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4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5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36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211" name="Group 14"/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81212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3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4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5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6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7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8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19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0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1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2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3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4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5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6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27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</p:grpSp>
      <p:sp>
        <p:nvSpPr>
          <p:cNvPr id="80950" name="Rectangle 479"/>
          <p:cNvSpPr>
            <a:spLocks noGrp="1" noChangeArrowheads="1"/>
          </p:cNvSpPr>
          <p:nvPr>
            <p:ph type="title"/>
          </p:nvPr>
        </p:nvSpPr>
        <p:spPr>
          <a:xfrm>
            <a:off x="533399" y="228600"/>
            <a:ext cx="8347842" cy="1143000"/>
          </a:xfrm>
        </p:spPr>
        <p:txBody>
          <a:bodyPr anchor="ctr"/>
          <a:lstStyle/>
          <a:p>
            <a:r>
              <a:rPr lang="en-US" altLang="x-none" dirty="0">
                <a:ea typeface="ＭＳ Ｐゴシック" charset="-128"/>
              </a:rPr>
              <a:t>Our Focus: Global Routing System</a:t>
            </a: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556223" indent="-213932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855729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198020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1540311" indent="-171146"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1882602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224894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2567185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2909476" indent="-171146" algn="ctr" eaLnBrk="0" fontAlgn="base" hangingPunct="0">
              <a:spcBef>
                <a:spcPct val="0"/>
              </a:spcBef>
              <a:spcAft>
                <a:spcPct val="0"/>
              </a:spcAft>
              <a:defRPr sz="374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E88BF4D-9FAC-8447-A26A-70BD40EEFF77}" type="slidenum">
              <a:rPr lang="en-US" altLang="x-none" sz="899">
                <a:latin typeface="Tahoma" charset="0"/>
              </a:rPr>
              <a:pPr/>
              <a:t>14</a:t>
            </a:fld>
            <a:endParaRPr lang="en-US" altLang="x-none" sz="899">
              <a:latin typeface="Tahoma" charset="0"/>
            </a:endParaRPr>
          </a:p>
        </p:txBody>
      </p:sp>
      <p:graphicFrame>
        <p:nvGraphicFramePr>
          <p:cNvPr id="80899" name="Object 498"/>
          <p:cNvGraphicFramePr>
            <a:graphicFrameLocks noChangeAspect="1"/>
          </p:cNvGraphicFramePr>
          <p:nvPr>
            <p:extLst/>
          </p:nvPr>
        </p:nvGraphicFramePr>
        <p:xfrm>
          <a:off x="1498695" y="3172318"/>
          <a:ext cx="1664983" cy="117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25" name="Photo Editor Photo" r:id="rId4" imgW="5668166" imgH="3990476" progId="MSPhotoEd.3">
                  <p:embed/>
                </p:oleObj>
              </mc:Choice>
              <mc:Fallback>
                <p:oleObj name="Photo Editor Photo" r:id="rId4" imgW="5668166" imgH="3990476" progId="MSPhotoEd.3">
                  <p:embed/>
                  <p:pic>
                    <p:nvPicPr>
                      <p:cNvPr id="80899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95" y="3172318"/>
                        <a:ext cx="1664983" cy="117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97"/>
          <p:cNvGraphicFramePr>
            <a:graphicFrameLocks noChangeAspect="1"/>
          </p:cNvGraphicFramePr>
          <p:nvPr>
            <p:extLst/>
          </p:nvPr>
        </p:nvGraphicFramePr>
        <p:xfrm>
          <a:off x="1779164" y="1860297"/>
          <a:ext cx="1351239" cy="100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26" name="Photo Editor Photo" r:id="rId6" imgW="3761905" imgH="2790476" progId="MSPhotoEd.3">
                  <p:embed/>
                </p:oleObj>
              </mc:Choice>
              <mc:Fallback>
                <p:oleObj name="Photo Editor Photo" r:id="rId6" imgW="3761905" imgH="2790476" progId="MSPhotoEd.3">
                  <p:embed/>
                  <p:pic>
                    <p:nvPicPr>
                      <p:cNvPr id="8090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164" y="1860297"/>
                        <a:ext cx="1351239" cy="1001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1" name="Group 3"/>
          <p:cNvGrpSpPr>
            <a:grpSpLocks/>
          </p:cNvGrpSpPr>
          <p:nvPr/>
        </p:nvGrpSpPr>
        <p:grpSpPr bwMode="auto">
          <a:xfrm>
            <a:off x="7459832" y="2152648"/>
            <a:ext cx="884188" cy="603719"/>
            <a:chOff x="1372" y="240"/>
            <a:chExt cx="836" cy="549"/>
          </a:xfrm>
        </p:grpSpPr>
        <p:grpSp>
          <p:nvGrpSpPr>
            <p:cNvPr id="81035" name="Group 4"/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81201" name="Oval 5"/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2" name="Oval 6"/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3" name="Oval 7"/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4" name="Oval 8"/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5" name="Oval 9"/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6" name="Oval 10"/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7" name="Oval 11"/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8" name="Oval 12"/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209" name="Oval 13"/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6" name="Group 14"/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81185" name="Arc 15"/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6" name="Arc 16"/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7" name="Arc 17"/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8" name="Arc 18"/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9" name="Arc 19"/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0" name="Arc 20"/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1" name="Arc 21"/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2" name="Arc 22"/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3" name="Arc 23"/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4" name="Arc 24"/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5" name="Arc 25"/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6" name="Arc 26"/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7" name="Arc 27"/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8" name="Arc 28"/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99" name="Arc 29"/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200" name="Arc 30"/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</p:grpSp>
        <p:sp>
          <p:nvSpPr>
            <p:cNvPr id="81037" name="Freeform 31"/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74"/>
            </a:p>
          </p:txBody>
        </p:sp>
        <p:grpSp>
          <p:nvGrpSpPr>
            <p:cNvPr id="81038" name="Group 32"/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81165" name="Freeform 33"/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6" name="Freeform 34"/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67" name="Rectangle 35"/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8" name="Rectangle 36"/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69" name="Freeform 37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0" name="Freeform 38"/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1" name="Freeform 39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2" name="Freeform 40"/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3" name="Freeform 41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4" name="Freeform 42"/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5" name="Rectangle 43"/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6" name="Rectangle 44"/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77" name="Freeform 45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8" name="Freeform 46"/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79" name="Freeform 47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0" name="Freeform 48"/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1" name="Freeform 49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2" name="Freeform 50"/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83" name="Rectangle 51"/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84" name="Rectangle 52"/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39" name="Group 53"/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81138" name="Group 54"/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81156" name="Oval 55"/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7" name="Oval 56"/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8" name="Oval 57"/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59" name="Oval 58"/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0" name="Oval 59"/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1" name="Oval 60"/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2" name="Oval 61"/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3" name="Oval 62"/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64" name="Oval 63"/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139" name="Group 64"/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81140" name="Arc 65"/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1" name="Arc 66"/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2" name="Arc 67"/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3" name="Arc 68"/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4" name="Arc 69"/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5" name="Arc 70"/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6" name="Arc 71"/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7" name="Arc 72"/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8" name="Arc 73"/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49" name="Arc 74"/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0" name="Arc 75"/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1" name="Arc 76"/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2" name="Arc 77"/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3" name="Arc 78"/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4" name="Arc 79"/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55" name="Arc 80"/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0" name="Group 81"/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81118" name="Freeform 82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19" name="Freeform 83"/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0" name="Rectangle 84"/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1" name="Rectangle 85"/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2" name="Freeform 86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3" name="Freeform 87"/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4" name="Freeform 88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5" name="Freeform 89"/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6" name="Freeform 90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7" name="Freeform 91"/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28" name="Rectangle 92"/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29" name="Rectangle 93"/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0" name="Freeform 94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1" name="Freeform 95"/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2" name="Freeform 96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3" name="Freeform 97"/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4" name="Freeform 98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5" name="Freeform 99"/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136" name="Rectangle 100"/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137" name="Rectangle 101"/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1" name="Group 102"/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81091" name="Group 10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109" name="Oval 104"/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0" name="Oval 105"/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1" name="Oval 106"/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2" name="Oval 107"/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3" name="Oval 108"/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4" name="Oval 109"/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5" name="Oval 110"/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6" name="Oval 111"/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117" name="Oval 112"/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92" name="Group 113"/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81093" name="Arc 114"/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4" name="Arc 115"/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5" name="Arc 116"/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6" name="Arc 117"/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7" name="Arc 118"/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8" name="Arc 119"/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99" name="Arc 120"/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0" name="Arc 121"/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1" name="Arc 122"/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2" name="Arc 123"/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3" name="Arc 124"/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4" name="Arc 125"/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5" name="Arc 126"/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6" name="Arc 127"/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7" name="Arc 128"/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108" name="Arc 129"/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  <p:grpSp>
          <p:nvGrpSpPr>
            <p:cNvPr id="81042" name="Group 130"/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81071" name="Freeform 131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2" name="Freeform 132"/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3" name="Rectangle 133"/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4" name="Rectangle 134"/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75" name="Freeform 135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6" name="Freeform 136"/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7" name="Freeform 137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8" name="Freeform 138"/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79" name="Freeform 139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0" name="Freeform 140"/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1" name="Rectangle 141"/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2" name="Rectangle 142"/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83" name="Freeform 143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4" name="Freeform 144"/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5" name="Freeform 145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6" name="Freeform 146"/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7" name="Freeform 147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8" name="Freeform 148"/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74"/>
              </a:p>
            </p:txBody>
          </p:sp>
          <p:sp>
            <p:nvSpPr>
              <p:cNvPr id="81089" name="Rectangle 149"/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  <p:sp>
            <p:nvSpPr>
              <p:cNvPr id="81090" name="Rectangle 150"/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 sz="374"/>
              </a:p>
            </p:txBody>
          </p:sp>
        </p:grpSp>
        <p:grpSp>
          <p:nvGrpSpPr>
            <p:cNvPr id="81043" name="Group 151"/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81044" name="Group 15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62" name="Oval 153"/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3" name="Oval 154"/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4" name="Oval 155"/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5" name="Oval 156"/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6" name="Oval 157"/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7" name="Oval 158"/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8" name="Oval 159"/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69" name="Oval 160"/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  <p:sp>
              <p:nvSpPr>
                <p:cNvPr id="81070" name="Oval 161"/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endParaRPr lang="x-none" altLang="x-none" sz="374"/>
                </a:p>
              </p:txBody>
            </p:sp>
          </p:grpSp>
          <p:grpSp>
            <p:nvGrpSpPr>
              <p:cNvPr id="81045" name="Group 162"/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81046" name="Arc 163"/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7" name="Arc 164"/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8" name="Arc 165"/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49" name="Arc 166"/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0" name="Arc 167"/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1" name="Arc 168"/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2" name="Arc 169"/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3" name="Arc 170"/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4" name="Arc 171"/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5" name="Arc 172"/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6" name="Arc 173"/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7" name="Arc 174"/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8" name="Arc 175"/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59" name="Arc 176"/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0" name="Arc 177"/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374"/>
                </a:p>
              </p:txBody>
            </p:sp>
            <p:sp>
              <p:nvSpPr>
                <p:cNvPr id="81061" name="Arc 178"/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374"/>
                </a:p>
              </p:txBody>
            </p:sp>
          </p:grpSp>
        </p:grpSp>
      </p:grpSp>
      <p:grpSp>
        <p:nvGrpSpPr>
          <p:cNvPr id="80902" name="Group 356"/>
          <p:cNvGrpSpPr>
            <a:grpSpLocks/>
          </p:cNvGrpSpPr>
          <p:nvPr/>
        </p:nvGrpSpPr>
        <p:grpSpPr bwMode="auto">
          <a:xfrm>
            <a:off x="3089996" y="2346362"/>
            <a:ext cx="1350050" cy="1216946"/>
            <a:chOff x="1358" y="1894"/>
            <a:chExt cx="2981" cy="1793"/>
          </a:xfrm>
        </p:grpSpPr>
        <p:sp>
          <p:nvSpPr>
            <p:cNvPr id="81026" name="Oval 35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7" name="Oval 35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8" name="Oval 35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9" name="Oval 36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0" name="Oval 36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1" name="Oval 36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2" name="Oval 36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3" name="Oval 36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34" name="Oval 36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3" name="Group 366"/>
          <p:cNvGrpSpPr>
            <a:grpSpLocks/>
          </p:cNvGrpSpPr>
          <p:nvPr/>
        </p:nvGrpSpPr>
        <p:grpSpPr bwMode="auto">
          <a:xfrm>
            <a:off x="4385380" y="2416480"/>
            <a:ext cx="1807593" cy="1258541"/>
            <a:chOff x="1358" y="1894"/>
            <a:chExt cx="2981" cy="1793"/>
          </a:xfrm>
        </p:grpSpPr>
        <p:sp>
          <p:nvSpPr>
            <p:cNvPr id="81017" name="Oval 367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8" name="Oval 368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19" name="Oval 369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0" name="Oval 370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1" name="Oval 371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2" name="Oval 372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3" name="Oval 373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4" name="Oval 374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1025" name="Oval 375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04" name="Group 376"/>
          <p:cNvGrpSpPr>
            <a:grpSpLocks/>
          </p:cNvGrpSpPr>
          <p:nvPr/>
        </p:nvGrpSpPr>
        <p:grpSpPr bwMode="auto">
          <a:xfrm>
            <a:off x="4410335" y="2439060"/>
            <a:ext cx="1792144" cy="1279933"/>
            <a:chOff x="1358" y="1886"/>
            <a:chExt cx="2989" cy="1810"/>
          </a:xfrm>
        </p:grpSpPr>
        <p:sp>
          <p:nvSpPr>
            <p:cNvPr id="81001" name="Arc 377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2" name="Arc 378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3" name="Arc 379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4" name="Arc 380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5" name="Arc 381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6" name="Arc 382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7" name="Arc 383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8" name="Arc 384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9" name="Arc 385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0" name="Arc 386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1" name="Arc 387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2" name="Arc 388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3" name="Arc 389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4" name="Arc 390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5" name="Arc 391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16" name="Arc 392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grpSp>
        <p:nvGrpSpPr>
          <p:cNvPr id="80905" name="Group 393"/>
          <p:cNvGrpSpPr>
            <a:grpSpLocks/>
          </p:cNvGrpSpPr>
          <p:nvPr/>
        </p:nvGrpSpPr>
        <p:grpSpPr bwMode="auto">
          <a:xfrm>
            <a:off x="3089996" y="2346364"/>
            <a:ext cx="1350050" cy="1238338"/>
            <a:chOff x="1358" y="1886"/>
            <a:chExt cx="2989" cy="1810"/>
          </a:xfrm>
        </p:grpSpPr>
        <p:sp>
          <p:nvSpPr>
            <p:cNvPr id="80985" name="Arc 394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6" name="Arc 395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7" name="Arc 396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8" name="Arc 397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89" name="Arc 398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0" name="Arc 399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1" name="Arc 400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2" name="Arc 401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3" name="Arc 402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4" name="Arc 403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5" name="Arc 404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6" name="Arc 405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7" name="Arc 406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8" name="Arc 407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99" name="Arc 408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1000" name="Arc 409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6970" name="Line 410"/>
          <p:cNvSpPr>
            <a:spLocks noChangeShapeType="1"/>
          </p:cNvSpPr>
          <p:nvPr/>
        </p:nvSpPr>
        <p:spPr bwMode="auto">
          <a:xfrm>
            <a:off x="3324115" y="2551958"/>
            <a:ext cx="210352" cy="3719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1" name="Line 411"/>
          <p:cNvSpPr>
            <a:spLocks noChangeShapeType="1"/>
          </p:cNvSpPr>
          <p:nvPr/>
        </p:nvSpPr>
        <p:spPr bwMode="auto">
          <a:xfrm flipH="1">
            <a:off x="3568931" y="2758747"/>
            <a:ext cx="456355" cy="165191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2" name="Line 412"/>
          <p:cNvSpPr>
            <a:spLocks noChangeShapeType="1"/>
          </p:cNvSpPr>
          <p:nvPr/>
        </p:nvSpPr>
        <p:spPr bwMode="auto">
          <a:xfrm flipH="1" flipV="1">
            <a:off x="3534468" y="2965532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3" name="Line 413"/>
          <p:cNvSpPr>
            <a:spLocks noChangeShapeType="1"/>
          </p:cNvSpPr>
          <p:nvPr/>
        </p:nvSpPr>
        <p:spPr bwMode="auto">
          <a:xfrm flipH="1" flipV="1">
            <a:off x="4059751" y="2758745"/>
            <a:ext cx="382673" cy="11527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4" name="Line 414"/>
          <p:cNvSpPr>
            <a:spLocks noChangeShapeType="1"/>
          </p:cNvSpPr>
          <p:nvPr/>
        </p:nvSpPr>
        <p:spPr bwMode="auto">
          <a:xfrm flipH="1">
            <a:off x="3849400" y="2931066"/>
            <a:ext cx="593024" cy="32325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5" name="Line 415"/>
          <p:cNvSpPr>
            <a:spLocks noChangeShapeType="1"/>
          </p:cNvSpPr>
          <p:nvPr/>
        </p:nvSpPr>
        <p:spPr bwMode="auto">
          <a:xfrm flipH="1">
            <a:off x="4571960" y="2705266"/>
            <a:ext cx="771288" cy="8437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6" name="Line 416"/>
          <p:cNvSpPr>
            <a:spLocks noChangeShapeType="1"/>
          </p:cNvSpPr>
          <p:nvPr/>
        </p:nvSpPr>
        <p:spPr bwMode="auto">
          <a:xfrm flipH="1" flipV="1">
            <a:off x="4606425" y="2789644"/>
            <a:ext cx="280468" cy="49557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7" name="Line 417"/>
          <p:cNvSpPr>
            <a:spLocks noChangeShapeType="1"/>
          </p:cNvSpPr>
          <p:nvPr/>
        </p:nvSpPr>
        <p:spPr bwMode="auto">
          <a:xfrm flipH="1" flipV="1">
            <a:off x="4606425" y="2746860"/>
            <a:ext cx="421890" cy="24719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8" name="Line 418"/>
          <p:cNvSpPr>
            <a:spLocks noChangeShapeType="1"/>
          </p:cNvSpPr>
          <p:nvPr/>
        </p:nvSpPr>
        <p:spPr bwMode="auto">
          <a:xfrm flipH="1" flipV="1">
            <a:off x="5028315" y="2994053"/>
            <a:ext cx="841404" cy="4159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79" name="Line 419"/>
          <p:cNvSpPr>
            <a:spLocks noChangeShapeType="1"/>
          </p:cNvSpPr>
          <p:nvPr/>
        </p:nvSpPr>
        <p:spPr bwMode="auto">
          <a:xfrm flipH="1" flipV="1">
            <a:off x="5377712" y="2705268"/>
            <a:ext cx="386238" cy="124784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0" name="Line 420"/>
          <p:cNvSpPr>
            <a:spLocks noChangeShapeType="1"/>
          </p:cNvSpPr>
          <p:nvPr/>
        </p:nvSpPr>
        <p:spPr bwMode="auto">
          <a:xfrm flipH="1">
            <a:off x="4886896" y="3325623"/>
            <a:ext cx="771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1" name="Line 421"/>
          <p:cNvSpPr>
            <a:spLocks noChangeShapeType="1"/>
          </p:cNvSpPr>
          <p:nvPr/>
        </p:nvSpPr>
        <p:spPr bwMode="auto">
          <a:xfrm flipV="1">
            <a:off x="5693833" y="3035647"/>
            <a:ext cx="210352" cy="28997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2" name="Line 422"/>
          <p:cNvSpPr>
            <a:spLocks noChangeShapeType="1"/>
          </p:cNvSpPr>
          <p:nvPr/>
        </p:nvSpPr>
        <p:spPr bwMode="auto">
          <a:xfrm flipH="1" flipV="1">
            <a:off x="5798415" y="2830051"/>
            <a:ext cx="105770" cy="20559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6983" name="Line 423"/>
          <p:cNvSpPr>
            <a:spLocks noChangeShapeType="1"/>
          </p:cNvSpPr>
          <p:nvPr/>
        </p:nvSpPr>
        <p:spPr bwMode="auto">
          <a:xfrm flipH="1">
            <a:off x="5756820" y="3216289"/>
            <a:ext cx="342266" cy="17232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0" name="Picture 42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59" y="2468771"/>
            <a:ext cx="273338" cy="19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85" name="Line 425"/>
          <p:cNvSpPr>
            <a:spLocks noChangeShapeType="1"/>
          </p:cNvSpPr>
          <p:nvPr/>
        </p:nvSpPr>
        <p:spPr bwMode="auto">
          <a:xfrm flipV="1">
            <a:off x="3078112" y="2965531"/>
            <a:ext cx="456355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22" name="Picture 42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22" y="286570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4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83" y="2686252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42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65" y="3222232"/>
            <a:ext cx="275714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42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85" y="3247189"/>
            <a:ext cx="294729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4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30" y="2912052"/>
            <a:ext cx="293541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43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90" y="2632773"/>
            <a:ext cx="293541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43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55" y="2743296"/>
            <a:ext cx="294729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43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90" y="3280465"/>
            <a:ext cx="294729" cy="19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43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718" y="2977414"/>
            <a:ext cx="293541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435"/>
          <p:cNvSpPr txBox="1">
            <a:spLocks noChangeArrowheads="1"/>
          </p:cNvSpPr>
          <p:nvPr/>
        </p:nvSpPr>
        <p:spPr bwMode="auto">
          <a:xfrm>
            <a:off x="4945127" y="1999343"/>
            <a:ext cx="1111444" cy="2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198">
                <a:latin typeface="Arial" charset="0"/>
              </a:rPr>
              <a:t>Backbone</a:t>
            </a:r>
            <a:r>
              <a:rPr lang="en-US" altLang="zh-CN" sz="1198">
                <a:latin typeface="Arial" charset="0"/>
              </a:rPr>
              <a:t> ISP</a:t>
            </a:r>
            <a:endParaRPr lang="en-US" altLang="x-none" sz="1198">
              <a:latin typeface="Arial" charset="0"/>
            </a:endParaRPr>
          </a:p>
        </p:txBody>
      </p:sp>
      <p:sp>
        <p:nvSpPr>
          <p:cNvPr id="80932" name="Text Box 436"/>
          <p:cNvSpPr txBox="1">
            <a:spLocks noChangeArrowheads="1"/>
          </p:cNvSpPr>
          <p:nvPr/>
        </p:nvSpPr>
        <p:spPr bwMode="auto">
          <a:xfrm>
            <a:off x="3691339" y="201954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48">
                <a:latin typeface="Arial" charset="0"/>
              </a:rPr>
              <a:t>ISP</a:t>
            </a:r>
          </a:p>
        </p:txBody>
      </p:sp>
      <p:pic>
        <p:nvPicPr>
          <p:cNvPr id="80933" name="Picture 43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79" y="2759934"/>
            <a:ext cx="273338" cy="19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34" name="Group 439"/>
          <p:cNvGrpSpPr>
            <a:grpSpLocks/>
          </p:cNvGrpSpPr>
          <p:nvPr/>
        </p:nvGrpSpPr>
        <p:grpSpPr bwMode="auto">
          <a:xfrm>
            <a:off x="6213175" y="2359434"/>
            <a:ext cx="1350050" cy="1218135"/>
            <a:chOff x="1358" y="1894"/>
            <a:chExt cx="2981" cy="1793"/>
          </a:xfrm>
        </p:grpSpPr>
        <p:sp>
          <p:nvSpPr>
            <p:cNvPr id="80976" name="Oval 440"/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7" name="Oval 441"/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8" name="Oval 442"/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79" name="Oval 443"/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0" name="Oval 444"/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1" name="Oval 445"/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2" name="Oval 446"/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3" name="Oval 447"/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  <p:sp>
          <p:nvSpPr>
            <p:cNvPr id="80984" name="Oval 448"/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374"/>
            </a:p>
          </p:txBody>
        </p:sp>
      </p:grpSp>
      <p:grpSp>
        <p:nvGrpSpPr>
          <p:cNvPr id="80935" name="Group 449"/>
          <p:cNvGrpSpPr>
            <a:grpSpLocks/>
          </p:cNvGrpSpPr>
          <p:nvPr/>
        </p:nvGrpSpPr>
        <p:grpSpPr bwMode="auto">
          <a:xfrm>
            <a:off x="6213175" y="2359435"/>
            <a:ext cx="1350050" cy="1239527"/>
            <a:chOff x="1358" y="1886"/>
            <a:chExt cx="2989" cy="1810"/>
          </a:xfrm>
        </p:grpSpPr>
        <p:sp>
          <p:nvSpPr>
            <p:cNvPr id="80960" name="Arc 450"/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1" name="Arc 451"/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2" name="Arc 452"/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3" name="Arc 453"/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4" name="Arc 454"/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5" name="Arc 455"/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6" name="Arc 456"/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7" name="Arc 457"/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8" name="Arc 458"/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69" name="Arc 459"/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0" name="Arc 460"/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1" name="Arc 461"/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2" name="Arc 462"/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3" name="Arc 463"/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4" name="Arc 464"/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74"/>
            </a:p>
          </p:txBody>
        </p:sp>
        <p:sp>
          <p:nvSpPr>
            <p:cNvPr id="80975" name="Arc 465"/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374"/>
            </a:p>
          </p:txBody>
        </p:sp>
      </p:grpSp>
      <p:sp>
        <p:nvSpPr>
          <p:cNvPr id="67026" name="Line 466"/>
          <p:cNvSpPr>
            <a:spLocks noChangeShapeType="1"/>
          </p:cNvSpPr>
          <p:nvPr/>
        </p:nvSpPr>
        <p:spPr bwMode="auto">
          <a:xfrm flipH="1">
            <a:off x="6692112" y="2773006"/>
            <a:ext cx="455167" cy="166379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7" name="Line 467"/>
          <p:cNvSpPr>
            <a:spLocks noChangeShapeType="1"/>
          </p:cNvSpPr>
          <p:nvPr/>
        </p:nvSpPr>
        <p:spPr bwMode="auto">
          <a:xfrm flipH="1" flipV="1">
            <a:off x="6657648" y="2979793"/>
            <a:ext cx="314932" cy="33038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8" name="Line 468"/>
          <p:cNvSpPr>
            <a:spLocks noChangeShapeType="1"/>
          </p:cNvSpPr>
          <p:nvPr/>
        </p:nvSpPr>
        <p:spPr bwMode="auto">
          <a:xfrm flipH="1" flipV="1">
            <a:off x="7182931" y="2773007"/>
            <a:ext cx="314932" cy="5787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29" name="Line 469"/>
          <p:cNvSpPr>
            <a:spLocks noChangeShapeType="1"/>
          </p:cNvSpPr>
          <p:nvPr/>
        </p:nvSpPr>
        <p:spPr bwMode="auto">
          <a:xfrm flipH="1" flipV="1">
            <a:off x="6972578" y="3269767"/>
            <a:ext cx="525284" cy="8200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sp>
        <p:nvSpPr>
          <p:cNvPr id="67030" name="Line 470"/>
          <p:cNvSpPr>
            <a:spLocks noChangeShapeType="1"/>
          </p:cNvSpPr>
          <p:nvPr/>
        </p:nvSpPr>
        <p:spPr bwMode="auto">
          <a:xfrm flipV="1">
            <a:off x="6200102" y="2979792"/>
            <a:ext cx="457544" cy="12359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1" name="Picture 47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00" y="2879963"/>
            <a:ext cx="273338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2" name="Picture 47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4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3" name="Text Box 473"/>
          <p:cNvSpPr txBox="1">
            <a:spLocks noChangeArrowheads="1"/>
          </p:cNvSpPr>
          <p:nvPr/>
        </p:nvSpPr>
        <p:spPr bwMode="auto">
          <a:xfrm>
            <a:off x="6847794" y="1974385"/>
            <a:ext cx="354827" cy="23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2" rIns="68541" bIns="34272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1048">
                <a:latin typeface="Arial" charset="0"/>
              </a:rPr>
              <a:t>ISP</a:t>
            </a:r>
            <a:endParaRPr lang="en-US" altLang="x-none" sz="1048">
              <a:latin typeface="Arial" charset="0"/>
            </a:endParaRPr>
          </a:p>
        </p:txBody>
      </p:sp>
      <p:pic>
        <p:nvPicPr>
          <p:cNvPr id="80944" name="Picture 47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43" y="3045157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5" name="Picture 47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3236493"/>
            <a:ext cx="274526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36" name="Line 476"/>
          <p:cNvSpPr>
            <a:spLocks noChangeShapeType="1"/>
          </p:cNvSpPr>
          <p:nvPr/>
        </p:nvSpPr>
        <p:spPr bwMode="auto">
          <a:xfrm flipH="1">
            <a:off x="7119942" y="2534135"/>
            <a:ext cx="343455" cy="229366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74"/>
          </a:p>
        </p:txBody>
      </p:sp>
      <p:pic>
        <p:nvPicPr>
          <p:cNvPr id="80947" name="Picture 47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38" y="2468769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8" name="Picture 47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73" y="2700514"/>
            <a:ext cx="273338" cy="19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49" name="Picture 43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60" y="3046343"/>
            <a:ext cx="274526" cy="19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2" name="Rectangle 495"/>
          <p:cNvSpPr>
            <a:spLocks noChangeArrowheads="1"/>
          </p:cNvSpPr>
          <p:nvPr/>
        </p:nvSpPr>
        <p:spPr bwMode="auto">
          <a:xfrm>
            <a:off x="750028" y="4912154"/>
            <a:ext cx="2338819" cy="74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72" rIns="68541" bIns="34272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x-none" sz="1198" dirty="0">
              <a:latin typeface="Comic Sans MS" charset="0"/>
            </a:endParaRPr>
          </a:p>
        </p:txBody>
      </p:sp>
      <p:pic>
        <p:nvPicPr>
          <p:cNvPr id="80955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r="13184"/>
          <a:stretch>
            <a:fillRect/>
          </a:stretch>
        </p:blipFill>
        <p:spPr bwMode="auto">
          <a:xfrm>
            <a:off x="7198378" y="3799804"/>
            <a:ext cx="1083843" cy="42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956" name="Straight Connector 2"/>
          <p:cNvCxnSpPr>
            <a:cxnSpLocks noChangeShapeType="1"/>
            <a:endCxn id="80920" idx="0"/>
          </p:cNvCxnSpPr>
          <p:nvPr/>
        </p:nvCxnSpPr>
        <p:spPr bwMode="auto">
          <a:xfrm>
            <a:off x="3148228" y="2259606"/>
            <a:ext cx="143800" cy="209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7" name="Straight Connector 5"/>
          <p:cNvCxnSpPr>
            <a:cxnSpLocks noChangeShapeType="1"/>
            <a:endCxn id="80949" idx="1"/>
          </p:cNvCxnSpPr>
          <p:nvPr/>
        </p:nvCxnSpPr>
        <p:spPr bwMode="auto">
          <a:xfrm flipV="1">
            <a:off x="2748919" y="3144983"/>
            <a:ext cx="211540" cy="273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0958" name="Straight Connector 9"/>
          <p:cNvCxnSpPr>
            <a:cxnSpLocks noChangeShapeType="1"/>
            <a:stCxn id="80945" idx="3"/>
          </p:cNvCxnSpPr>
          <p:nvPr/>
        </p:nvCxnSpPr>
        <p:spPr bwMode="auto">
          <a:xfrm>
            <a:off x="7611951" y="3335132"/>
            <a:ext cx="156872" cy="578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80959" name="Rectangle 10"/>
          <p:cNvSpPr>
            <a:spLocks noChangeArrowheads="1"/>
          </p:cNvSpPr>
          <p:nvPr/>
        </p:nvSpPr>
        <p:spPr bwMode="auto">
          <a:xfrm>
            <a:off x="7387340" y="4199117"/>
            <a:ext cx="761747" cy="23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899">
                <a:solidFill>
                  <a:srgbClr val="000000"/>
                </a:solidFill>
                <a:latin typeface="Arial" charset="0"/>
              </a:rPr>
              <a:t>data center</a:t>
            </a:r>
            <a:endParaRPr lang="en-US" altLang="x-none" sz="299"/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9526C008-0A50-9941-B075-377F660549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999" y="3697324"/>
            <a:ext cx="3725714" cy="2252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F04AB9-B31A-D44C-8DAA-A5C6EF559492}"/>
              </a:ext>
            </a:extLst>
          </p:cNvPr>
          <p:cNvSpPr/>
          <p:nvPr/>
        </p:nvSpPr>
        <p:spPr>
          <a:xfrm>
            <a:off x="637902" y="1877877"/>
            <a:ext cx="1207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Residential networks, e.g., cable, fiber, DSL, wireless, cellular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2A648-EB00-FE4E-AA39-911DD00A8D78}"/>
              </a:ext>
            </a:extLst>
          </p:cNvPr>
          <p:cNvSpPr/>
          <p:nvPr/>
        </p:nvSpPr>
        <p:spPr>
          <a:xfrm>
            <a:off x="624685" y="3130300"/>
            <a:ext cx="1243408" cy="88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x-none" sz="1348" dirty="0">
                <a:latin typeface="Comic Sans MS" charset="0"/>
              </a:rPr>
              <a:t>Campus networks, e.g., </a:t>
            </a:r>
            <a:br>
              <a:rPr lang="en-US" altLang="x-none" sz="1348" dirty="0">
                <a:latin typeface="Comic Sans MS" charset="0"/>
              </a:rPr>
            </a:br>
            <a:r>
              <a:rPr lang="en-US" altLang="x-none" sz="1198" dirty="0">
                <a:latin typeface="Comic Sans MS" charset="0"/>
              </a:rPr>
              <a:t>Ethernet, Wireless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38A7F-226A-3442-B9A8-E083AD46D396}"/>
              </a:ext>
            </a:extLst>
          </p:cNvPr>
          <p:cNvSpPr/>
          <p:nvPr/>
        </p:nvSpPr>
        <p:spPr>
          <a:xfrm>
            <a:off x="136938" y="4531208"/>
            <a:ext cx="2941174" cy="138499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100" dirty="0"/>
              <a:t>Discussion: What are the challenges/requirements of designing the global routing system?</a:t>
            </a:r>
          </a:p>
        </p:txBody>
      </p:sp>
    </p:spTree>
    <p:extLst>
      <p:ext uri="{BB962C8B-B14F-4D97-AF65-F5344CB8AC3E}">
        <p14:creationId xmlns:p14="http://schemas.microsoft.com/office/powerpoint/2010/main" val="30188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4A9D-1AAD-F247-9ED6-6AD4D940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Global Routing Divide and Conquer: </a:t>
            </a:r>
            <a:br>
              <a:rPr lang="en-US" altLang="zh-CN" sz="3600" dirty="0">
                <a:solidFill>
                  <a:srgbClr val="3333CC"/>
                </a:solidFill>
                <a:ea typeface="宋体" charset="-122"/>
              </a:rPr>
            </a:br>
            <a:r>
              <a:rPr lang="en-US" altLang="zh-CN" sz="3600" dirty="0">
                <a:solidFill>
                  <a:srgbClr val="3333CC"/>
                </a:solidFill>
                <a:ea typeface="宋体" charset="-122"/>
              </a:rPr>
              <a:t>Routing with Autonomous Systems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9216-EE61-C240-BC77-072C507F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Global Internet routing is divided into intra-AS routing and inter-AS routing</a:t>
            </a:r>
          </a:p>
          <a:p>
            <a:pPr marL="600075" lvl="1" indent="-257175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Intra-AS routing (also called intradomain routing)</a:t>
            </a:r>
          </a:p>
          <a:p>
            <a:pPr marL="942975" lvl="2" indent="-257175">
              <a:buClr>
                <a:srgbClr val="3333CC"/>
              </a:buClr>
              <a:buSzPct val="7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running insides an AS is called an Interior Gateway Protocol (IGP), each AS can choose its own protocol, such as RIP, E/IGRP, OSPF, IS-IS</a:t>
            </a:r>
          </a:p>
          <a:p>
            <a:pPr marL="600075" lvl="1" indent="-257175">
              <a:buClr>
                <a:srgbClr val="3333CC"/>
              </a:buClr>
              <a:buFont typeface="Courier New" charset="0"/>
              <a:buChar char="o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Inter-AS routing (also called interdomain routing) 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A protocol runs among autonomous systems is also called an Exterior Gateway Protocol (EGP)</a:t>
            </a:r>
          </a:p>
          <a:p>
            <a:pPr marL="942975" lvl="2" indent="-257175">
              <a:buClr>
                <a:srgbClr val="3333CC"/>
              </a:buClr>
              <a:buSzPct val="85000"/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de facto EGP protocol is BGP</a:t>
            </a:r>
          </a:p>
        </p:txBody>
      </p:sp>
    </p:spTree>
    <p:extLst>
      <p:ext uri="{BB962C8B-B14F-4D97-AF65-F5344CB8AC3E}">
        <p14:creationId xmlns:p14="http://schemas.microsoft.com/office/powerpoint/2010/main" val="4621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229476" y="63738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16</a:t>
            </a:fld>
            <a:endParaRPr lang="en-US" altLang="en-US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Routing: Overview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485775" y="3076575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abstraction for the routing problem: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nodes are routers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graph edges are physical links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links have properties: delay, capacity, $ cost, </a:t>
            </a:r>
            <a:r>
              <a:rPr lang="en-US" altLang="en-US" sz="2000" dirty="0">
                <a:solidFill>
                  <a:srgbClr val="C00000"/>
                </a:solidFill>
                <a:ea typeface=""/>
              </a:rPr>
              <a:t>policy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58800" y="1789113"/>
            <a:ext cx="41005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FF0000"/>
                </a:solidFill>
                <a:ea typeface=""/>
              </a:rPr>
              <a:t>Goal: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 determine “good” paths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(sequences of routers) thru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ea typeface=""/>
              </a:rPr>
              <a:t>networks from source to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.</a:t>
            </a:r>
            <a:endParaRPr lang="en-US" altLang="en-US" dirty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71500" y="1571625"/>
            <a:ext cx="4100513" cy="12573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FF0000"/>
              </a:solidFill>
              <a:latin typeface="Times New Roman" charset="0"/>
              <a:ea typeface=""/>
            </a:endParaRPr>
          </a:p>
        </p:txBody>
      </p:sp>
      <p:grpSp>
        <p:nvGrpSpPr>
          <p:cNvPr id="29703" name="Group 6"/>
          <p:cNvGrpSpPr>
            <a:grpSpLocks/>
          </p:cNvGrpSpPr>
          <p:nvPr/>
        </p:nvGrpSpPr>
        <p:grpSpPr bwMode="auto">
          <a:xfrm>
            <a:off x="695325" y="1331913"/>
            <a:ext cx="2352675" cy="457200"/>
            <a:chOff x="186" y="3065"/>
            <a:chExt cx="1482" cy="288"/>
          </a:xfrm>
        </p:grpSpPr>
        <p:sp>
          <p:nvSpPr>
            <p:cNvPr id="29775" name="Rectangle 7"/>
            <p:cNvSpPr>
              <a:spLocks noChangeArrowheads="1"/>
            </p:cNvSpPr>
            <p:nvPr/>
          </p:nvSpPr>
          <p:spPr bwMode="auto">
            <a:xfrm>
              <a:off x="186" y="3102"/>
              <a:ext cx="1482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76" name="Text Box 8"/>
            <p:cNvSpPr txBox="1">
              <a:spLocks noChangeArrowheads="1"/>
            </p:cNvSpPr>
            <p:nvPr/>
          </p:nvSpPr>
          <p:spPr bwMode="auto">
            <a:xfrm>
              <a:off x="549" y="3065"/>
              <a:ext cx="7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FF0000"/>
                  </a:solidFill>
                  <a:ea typeface=""/>
                </a:rPr>
                <a:t>Routing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5053013" y="3895725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pic>
        <p:nvPicPr>
          <p:cNvPr id="29705" name="Picture 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84313"/>
            <a:ext cx="3587750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20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EDE0332-B733-6F48-8F5A-C03F7F1D034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532688" cy="1143000"/>
          </a:xfrm>
          <a:noFill/>
        </p:spPr>
        <p:txBody>
          <a:bodyPr/>
          <a:lstStyle/>
          <a:p>
            <a:r>
              <a:rPr lang="en-US" altLang="en-US" sz="3200" dirty="0"/>
              <a:t>Network Layer: Complexity Factors/Objectives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0850" y="1393825"/>
            <a:ext cx="8274050" cy="5216525"/>
          </a:xfrm>
          <a:noFill/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For network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efficiency of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policy control on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scalability</a:t>
            </a:r>
          </a:p>
          <a:p>
            <a:pPr lvl="1"/>
            <a:endParaRPr lang="en-US" altLang="en-US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For users: quality of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guaranteed bandwidth?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preservation of inter-packet timing (no jitter)?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loss-free delivery?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200" dirty="0"/>
              <a:t>in-order delivery?</a:t>
            </a:r>
          </a:p>
          <a:p>
            <a:pPr lvl="1"/>
            <a:endParaRPr lang="en-US" altLang="en-US" sz="2200" dirty="0"/>
          </a:p>
          <a:p>
            <a:pPr>
              <a:buFont typeface="Wingdings" pitchFamily="2" charset="2"/>
              <a:buChar char="q"/>
            </a:pPr>
            <a:r>
              <a:rPr lang="en-US" altLang="en-US" dirty="0"/>
              <a:t>Users and network may interact</a:t>
            </a:r>
          </a:p>
        </p:txBody>
      </p:sp>
    </p:spTree>
    <p:extLst>
      <p:ext uri="{BB962C8B-B14F-4D97-AF65-F5344CB8AC3E}">
        <p14:creationId xmlns:p14="http://schemas.microsoft.com/office/powerpoint/2010/main" val="93025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3EA339C-303F-8D44-BD8A-D9BBC33F3051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Network Layer Quality of Service</a:t>
            </a:r>
            <a:endParaRPr lang="en-US" altLang="en-US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309563" y="1506538"/>
            <a:ext cx="15382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Network</a:t>
            </a: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Architecture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Internet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</a:p>
          <a:p>
            <a:pPr algn="r"/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ATM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966913" y="1506538"/>
            <a:ext cx="13096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Service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Model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best effort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ABR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UBR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3300413" y="1801813"/>
            <a:ext cx="153828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Bandwidth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constant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rate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guaranteed 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minimum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none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55" name="Line 6"/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0" name="Text Box 11"/>
          <p:cNvSpPr txBox="1">
            <a:spLocks noChangeArrowheads="1"/>
          </p:cNvSpPr>
          <p:nvPr/>
        </p:nvSpPr>
        <p:spPr bwMode="auto">
          <a:xfrm>
            <a:off x="4700588" y="1801813"/>
            <a:ext cx="7207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Loss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1" name="Text Box 12"/>
          <p:cNvSpPr txBox="1">
            <a:spLocks noChangeArrowheads="1"/>
          </p:cNvSpPr>
          <p:nvPr/>
        </p:nvSpPr>
        <p:spPr bwMode="auto">
          <a:xfrm>
            <a:off x="5424488" y="1811338"/>
            <a:ext cx="83185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Order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2" name="Text Box 13"/>
          <p:cNvSpPr txBox="1">
            <a:spLocks noChangeArrowheads="1"/>
          </p:cNvSpPr>
          <p:nvPr/>
        </p:nvSpPr>
        <p:spPr bwMode="auto">
          <a:xfrm>
            <a:off x="6281738" y="1811338"/>
            <a:ext cx="9477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Timing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3" name="Text Box 14"/>
          <p:cNvSpPr txBox="1">
            <a:spLocks noChangeArrowheads="1"/>
          </p:cNvSpPr>
          <p:nvPr/>
        </p:nvSpPr>
        <p:spPr bwMode="auto">
          <a:xfrm>
            <a:off x="7281863" y="1525588"/>
            <a:ext cx="18097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feedback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 (inferred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via loss/delay)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congestion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yes</a:t>
            </a:r>
          </a:p>
          <a:p>
            <a:endParaRPr lang="en-US" altLang="en-US" sz="2000">
              <a:solidFill>
                <a:srgbClr val="000000"/>
              </a:solidFill>
              <a:latin typeface="Arial" charset="0"/>
              <a:ea typeface="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no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4" name="Text Box 15"/>
          <p:cNvSpPr txBox="1">
            <a:spLocks noChangeArrowheads="1"/>
          </p:cNvSpPr>
          <p:nvPr/>
        </p:nvSpPr>
        <p:spPr bwMode="auto">
          <a:xfrm>
            <a:off x="4672013" y="1374775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charset="0"/>
                <a:ea typeface=""/>
              </a:rPr>
              <a:t>Guarantees ?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7665" name="Line 16"/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27666" name="Rectangle 17"/>
          <p:cNvSpPr>
            <a:spLocks noChangeArrowheads="1"/>
          </p:cNvSpPr>
          <p:nvPr/>
        </p:nvSpPr>
        <p:spPr bwMode="auto">
          <a:xfrm>
            <a:off x="447675" y="5457825"/>
            <a:ext cx="7781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Internet model being extended: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Intserv</a:t>
            </a:r>
            <a:r>
              <a:rPr lang="en-US" altLang="en-US" sz="2000" dirty="0">
                <a:solidFill>
                  <a:srgbClr val="000000"/>
                </a:solidFill>
                <a:ea typeface="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ea typeface=""/>
              </a:rPr>
              <a:t>Diffserv</a:t>
            </a:r>
            <a:endParaRPr lang="en-US" altLang="en-US" sz="2000" dirty="0">
              <a:solidFill>
                <a:srgbClr val="000000"/>
              </a:solidFill>
              <a:ea typeface=""/>
            </a:endParaRP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  <a:ea typeface=""/>
              </a:rPr>
              <a:t>multimedia networking</a:t>
            </a:r>
          </a:p>
        </p:txBody>
      </p:sp>
      <p:sp>
        <p:nvSpPr>
          <p:cNvPr id="27667" name="Text Box 18"/>
          <p:cNvSpPr txBox="1">
            <a:spLocks noChangeArrowheads="1"/>
          </p:cNvSpPr>
          <p:nvPr/>
        </p:nvSpPr>
        <p:spPr bwMode="auto">
          <a:xfrm>
            <a:off x="369888" y="6354763"/>
            <a:ext cx="8161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latin typeface="Times New Roman" charset="0"/>
                <a:ea typeface=""/>
              </a:rPr>
              <a:t>ATM: Asynchronous Transfer Mode; CBR: Constant Bit Rate; V: Variable; A: available; U: User</a:t>
            </a:r>
          </a:p>
        </p:txBody>
      </p:sp>
    </p:spTree>
    <p:extLst>
      <p:ext uri="{BB962C8B-B14F-4D97-AF65-F5344CB8AC3E}">
        <p14:creationId xmlns:p14="http://schemas.microsoft.com/office/powerpoint/2010/main" val="144638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7EF6FC4-183E-C342-85E9-56D15E28A9A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19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Design Space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35061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535204-8A57-0E4A-9652-AADE8716073B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Admin and recap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Network overview</a:t>
            </a:r>
          </a:p>
          <a:p>
            <a:pPr>
              <a:buClr>
                <a:srgbClr val="3333CC"/>
              </a:buClr>
              <a:buFont typeface="Wingdings" charset="0"/>
              <a:buChar char="q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Network control-plane</a:t>
            </a:r>
          </a:p>
          <a:p>
            <a:pPr lvl="1">
              <a:buClr>
                <a:srgbClr val="3333CC"/>
              </a:buClr>
              <a:buFont typeface="Courier New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Routing</a:t>
            </a:r>
          </a:p>
          <a:p>
            <a:pPr>
              <a:buClr>
                <a:srgbClr val="3333CC"/>
              </a:buClr>
              <a:buFont typeface="Wingdings" charset="2"/>
              <a:buChar char="q"/>
            </a:pPr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39029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fld id="{63EC4F08-E52E-8F4B-9AE1-9A349E45463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 algn="r"/>
              <a:t>20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3025"/>
            <a:ext cx="8024813" cy="1143000"/>
          </a:xfrm>
        </p:spPr>
        <p:txBody>
          <a:bodyPr/>
          <a:lstStyle/>
          <a:p>
            <a:r>
              <a:rPr lang="en-US" altLang="en-US" sz="3200"/>
              <a:t>Routing Design Space:</a:t>
            </a:r>
            <a:br>
              <a:rPr lang="en-US" altLang="en-US"/>
            </a:br>
            <a:r>
              <a:rPr lang="en-US" altLang="en-US" sz="2800"/>
              <a:t>User-based, Multipath, Adaptive</a:t>
            </a:r>
            <a:endParaRPr lang="en-US" alt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source routing: end hosts make decision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routing: networks make decision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multi-path routing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single path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network cost minimization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 err="1">
                <a:solidFill>
                  <a:srgbClr val="FF0000"/>
                </a:solidFill>
              </a:rPr>
              <a:t>QoS</a:t>
            </a:r>
            <a:r>
              <a:rPr lang="en-US" altLang="en-US" dirty="0">
                <a:solidFill>
                  <a:srgbClr val="FF0000"/>
                </a:solidFill>
              </a:rPr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adaptive routing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static routing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</p:spTree>
    <p:extLst>
      <p:ext uri="{BB962C8B-B14F-4D97-AF65-F5344CB8AC3E}">
        <p14:creationId xmlns:p14="http://schemas.microsoft.com/office/powerpoint/2010/main" val="19957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7DCF496-1A84-7046-9F81-881EEEE11D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User Optimal, Multipath, Adaptive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368425"/>
            <a:ext cx="80772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User optimal: users pick the shortest routes (selfish routing) </a:t>
            </a:r>
          </a:p>
        </p:txBody>
      </p:sp>
      <p:pic>
        <p:nvPicPr>
          <p:cNvPr id="491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2565400"/>
            <a:ext cx="50657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4"/>
          <a:stretch>
            <a:fillRect/>
          </a:stretch>
        </p:blipFill>
        <p:spPr bwMode="auto">
          <a:xfrm>
            <a:off x="476250" y="4629150"/>
            <a:ext cx="3187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425825" y="5384800"/>
            <a:ext cx="1025525" cy="320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72013" y="4635500"/>
            <a:ext cx="3852862" cy="1739900"/>
            <a:chOff x="2943" y="3164"/>
            <a:chExt cx="2427" cy="1096"/>
          </a:xfrm>
        </p:grpSpPr>
        <p:pic>
          <p:nvPicPr>
            <p:cNvPr id="3482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" y="3164"/>
              <a:ext cx="2427" cy="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6" name="Text Box 9"/>
            <p:cNvSpPr txBox="1">
              <a:spLocks noChangeArrowheads="1"/>
            </p:cNvSpPr>
            <p:nvPr/>
          </p:nvSpPr>
          <p:spPr bwMode="auto">
            <a:xfrm>
              <a:off x="3913" y="4029"/>
              <a:ext cx="1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Braess’s paradox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3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CF3B5D79-1412-034C-ACC2-E4FF5370F7B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For a network with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linear</a:t>
            </a:r>
            <a:r>
              <a:rPr lang="en-US" altLang="en-US" sz="2800">
                <a:solidFill>
                  <a:srgbClr val="000000"/>
                </a:solidFill>
                <a:ea typeface=""/>
              </a:rPr>
              <a:t> latency functions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à"/>
            </a:pPr>
            <a:br>
              <a:rPr lang="en-US" altLang="en-US" sz="2800" b="1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user (selfish) routing for given traffic demand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≤ </a:t>
            </a:r>
            <a:r>
              <a:rPr lang="en-US" altLang="en-US" sz="2800">
                <a:solidFill>
                  <a:srgbClr val="FF0000"/>
                </a:solidFill>
                <a:ea typeface=""/>
              </a:rPr>
              <a:t>4/3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None/>
            </a:pPr>
            <a:r>
              <a:rPr lang="en-US" altLang="en-US" sz="280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>
                <a:solidFill>
                  <a:srgbClr val="000000"/>
                </a:solidFill>
                <a:ea typeface=""/>
              </a:rPr>
            </a:br>
            <a:r>
              <a:rPr lang="en-US" altLang="en-US" sz="2800">
                <a:solidFill>
                  <a:srgbClr val="000000"/>
                </a:solidFill>
                <a:ea typeface=""/>
              </a:rPr>
              <a:t>total latency of network optimal routing for the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18244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6E560223-A257-C447-A548-7D9ED812777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>
                <a:solidFill>
                  <a:srgbClr val="3333CC"/>
                </a:solidFill>
                <a:ea typeface=""/>
              </a:rPr>
              <a:t>Price of Anarchy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800" dirty="0">
                <a:solidFill>
                  <a:srgbClr val="000000"/>
                </a:solidFill>
                <a:ea typeface=""/>
              </a:rPr>
              <a:t>For any network with continuous, non-decreasing latency functions </a:t>
            </a:r>
            <a:r>
              <a:rPr lang="en-US" altLang="en-US" sz="2800" b="1" dirty="0">
                <a:solidFill>
                  <a:srgbClr val="000000"/>
                </a:solidFill>
                <a:ea typeface=""/>
                <a:sym typeface="Wingdings" charset="2"/>
              </a:rPr>
              <a:t></a:t>
            </a:r>
            <a:r>
              <a:rPr lang="en-US" altLang="en-US" sz="2800" b="1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br>
              <a:rPr lang="en-US" altLang="en-US" sz="2800" b="1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user (selfish) routing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for given traffic demand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≤ </a:t>
            </a: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br>
              <a:rPr lang="en-US" altLang="en-US" sz="2800" dirty="0">
                <a:solidFill>
                  <a:srgbClr val="000000"/>
                </a:solidFill>
                <a:ea typeface=""/>
              </a:rPr>
            </a:br>
            <a:r>
              <a:rPr lang="en-US" altLang="en-US" sz="2800" dirty="0">
                <a:solidFill>
                  <a:srgbClr val="000000"/>
                </a:solidFill>
                <a:ea typeface=""/>
              </a:rPr>
              <a:t>total latency of network optimal routing for </a:t>
            </a:r>
            <a:r>
              <a:rPr lang="en-US" altLang="en-US" sz="2800" dirty="0">
                <a:solidFill>
                  <a:srgbClr val="FF0000"/>
                </a:solidFill>
                <a:ea typeface=""/>
              </a:rPr>
              <a:t>twice</a:t>
            </a:r>
            <a:r>
              <a:rPr lang="en-US" altLang="en-US" sz="2800" dirty="0">
                <a:solidFill>
                  <a:srgbClr val="000000"/>
                </a:solidFill>
                <a:ea typeface=""/>
              </a:rPr>
              <a:t> traffic demand</a:t>
            </a:r>
          </a:p>
        </p:txBody>
      </p:sp>
    </p:spTree>
    <p:extLst>
      <p:ext uri="{BB962C8B-B14F-4D97-AF65-F5344CB8AC3E}">
        <p14:creationId xmlns:p14="http://schemas.microsoft.com/office/powerpoint/2010/main" val="66145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A270DC4-9345-A14A-87D9-416063D857B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19213"/>
            <a:ext cx="8191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Routing has a large design space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who decides routing?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source routing: end hosts make decision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routing: networks make decision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charset="0"/>
              </a:rPr>
              <a:t>- (applications such as overlay and p2p are trying to bypass it)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what does routing compute?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network cost minimization (shortest path)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QoS</a:t>
            </a:r>
            <a:r>
              <a:rPr lang="en-US" altLang="en-US" dirty="0"/>
              <a:t> aware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how many paths from source s to destination 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multi-path routing 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single path routing (with small amount of multipath)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will routing adapt to network traffic demand?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adaptive routing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static routing (mostly static; adjust in larger timescale)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…	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985000" y="176213"/>
            <a:ext cx="1563688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Robustness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Optimality</a:t>
            </a:r>
          </a:p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- Simplicity</a:t>
            </a:r>
          </a:p>
        </p:txBody>
      </p:sp>
      <p:sp>
        <p:nvSpPr>
          <p:cNvPr id="37893" name="Rectangle 2"/>
          <p:cNvSpPr txBox="1">
            <a:spLocks noChangeArrowheads="1"/>
          </p:cNvSpPr>
          <p:nvPr/>
        </p:nvSpPr>
        <p:spPr bwMode="auto">
          <a:xfrm>
            <a:off x="533400" y="46038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200" u="sng">
                <a:solidFill>
                  <a:srgbClr val="3333CC"/>
                </a:solidFill>
                <a:ea typeface=""/>
              </a:rPr>
              <a:t>Routing Design Space:</a:t>
            </a:r>
            <a:br>
              <a:rPr lang="en-US" altLang="en-US" sz="4000" u="sng">
                <a:solidFill>
                  <a:srgbClr val="3333CC"/>
                </a:solidFill>
                <a:ea typeface=""/>
              </a:rPr>
            </a:br>
            <a:r>
              <a:rPr lang="en-US" altLang="en-US" sz="2800" u="sng">
                <a:solidFill>
                  <a:srgbClr val="3333CC"/>
                </a:solidFill>
                <a:ea typeface=""/>
              </a:rPr>
              <a:t>Internet</a:t>
            </a:r>
            <a:endParaRPr lang="en-US" altLang="en-US" sz="4000" u="sng">
              <a:solidFill>
                <a:srgbClr val="3333CC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255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1758A03-8671-6444-B1C0-E7824262563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4000" u="sng" dirty="0">
                <a:solidFill>
                  <a:srgbClr val="3333CC"/>
                </a:solidFill>
                <a:ea typeface=""/>
              </a:rPr>
              <a:t>Basic Formulation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515937" y="1560513"/>
            <a:ext cx="42751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Assign link weights</a:t>
            </a:r>
          </a:p>
          <a:p>
            <a:pPr marL="571500" indent="-5715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3600" dirty="0">
                <a:solidFill>
                  <a:srgbClr val="000000"/>
                </a:solidFill>
                <a:ea typeface=""/>
              </a:rPr>
              <a:t>Compute shortest path </a:t>
            </a:r>
          </a:p>
        </p:txBody>
      </p:sp>
      <p:grpSp>
        <p:nvGrpSpPr>
          <p:cNvPr id="29704" name="Group 9"/>
          <p:cNvGrpSpPr>
            <a:grpSpLocks/>
          </p:cNvGrpSpPr>
          <p:nvPr/>
        </p:nvGrpSpPr>
        <p:grpSpPr bwMode="auto">
          <a:xfrm>
            <a:off x="4986338" y="1731962"/>
            <a:ext cx="3571875" cy="2236788"/>
            <a:chOff x="3162" y="1071"/>
            <a:chExt cx="2250" cy="1409"/>
          </a:xfrm>
        </p:grpSpPr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7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2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3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17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8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19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0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2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3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27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8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0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2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3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37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29738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39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0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695719129 h 174"/>
                <a:gd name="T2" fmla="*/ 1591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1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2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3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4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5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29746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29747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2977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4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8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2977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2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49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2976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70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0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2976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8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1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29765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6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29752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2976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29764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29753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4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5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6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7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8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59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0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1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29762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00"/>
                  </a:solidFill>
                  <a:ea typeface=""/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6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E81416E-D9F2-0C4A-9C3A-19C316C9072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03085"/>
            <a:ext cx="8256588" cy="825640"/>
          </a:xfrm>
        </p:spPr>
        <p:txBody>
          <a:bodyPr/>
          <a:lstStyle/>
          <a:p>
            <a:r>
              <a:rPr lang="en-US" altLang="en-US" sz="3200"/>
              <a:t>Assigning Link Weight: </a:t>
            </a:r>
            <a:r>
              <a:rPr lang="en-US" altLang="en-US" sz="3200" dirty="0"/>
              <a:t>Dynamic Link Costs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5625" y="1522413"/>
            <a:ext cx="39497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/>
              <a:t>Assign link costs to reflect current traffic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45325" y="3592514"/>
            <a:ext cx="1944688" cy="1817688"/>
            <a:chOff x="4438" y="2263"/>
            <a:chExt cx="1225" cy="1145"/>
          </a:xfrm>
        </p:grpSpPr>
        <p:sp>
          <p:nvSpPr>
            <p:cNvPr id="39153" name="Freeform 5"/>
            <p:cNvSpPr>
              <a:spLocks/>
            </p:cNvSpPr>
            <p:nvPr/>
          </p:nvSpPr>
          <p:spPr bwMode="auto">
            <a:xfrm>
              <a:off x="4438" y="226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54" name="Freeform 6"/>
            <p:cNvSpPr>
              <a:spLocks/>
            </p:cNvSpPr>
            <p:nvPr/>
          </p:nvSpPr>
          <p:spPr bwMode="auto">
            <a:xfrm>
              <a:off x="4690" y="2449"/>
              <a:ext cx="233" cy="159"/>
            </a:xfrm>
            <a:custGeom>
              <a:avLst/>
              <a:gdLst>
                <a:gd name="T0" fmla="*/ 0 w 342"/>
                <a:gd name="T1" fmla="*/ 23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155" name="Group 7"/>
            <p:cNvGrpSpPr>
              <a:grpSpLocks/>
            </p:cNvGrpSpPr>
            <p:nvPr/>
          </p:nvGrpSpPr>
          <p:grpSpPr bwMode="auto">
            <a:xfrm>
              <a:off x="4883" y="2280"/>
              <a:ext cx="316" cy="195"/>
              <a:chOff x="1747" y="3194"/>
              <a:chExt cx="316" cy="195"/>
            </a:xfrm>
          </p:grpSpPr>
          <p:sp>
            <p:nvSpPr>
              <p:cNvPr id="3919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20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20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20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204" name="Group 13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20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20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6" name="Group 16"/>
            <p:cNvGrpSpPr>
              <a:grpSpLocks/>
            </p:cNvGrpSpPr>
            <p:nvPr/>
          </p:nvGrpSpPr>
          <p:grpSpPr bwMode="auto">
            <a:xfrm>
              <a:off x="4475" y="2535"/>
              <a:ext cx="316" cy="201"/>
              <a:chOff x="2221" y="3575"/>
              <a:chExt cx="316" cy="201"/>
            </a:xfrm>
          </p:grpSpPr>
          <p:sp>
            <p:nvSpPr>
              <p:cNvPr id="3919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9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9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9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96" name="Group 22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9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9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7" name="Group 25"/>
            <p:cNvGrpSpPr>
              <a:grpSpLocks/>
            </p:cNvGrpSpPr>
            <p:nvPr/>
          </p:nvGrpSpPr>
          <p:grpSpPr bwMode="auto">
            <a:xfrm>
              <a:off x="4875" y="2826"/>
              <a:ext cx="315" cy="194"/>
              <a:chOff x="2903" y="2888"/>
              <a:chExt cx="315" cy="194"/>
            </a:xfrm>
          </p:grpSpPr>
          <p:grpSp>
            <p:nvGrpSpPr>
              <p:cNvPr id="3918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8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8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9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83" name="Group 32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8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58" name="Group 35"/>
            <p:cNvGrpSpPr>
              <a:grpSpLocks/>
            </p:cNvGrpSpPr>
            <p:nvPr/>
          </p:nvGrpSpPr>
          <p:grpSpPr bwMode="auto">
            <a:xfrm>
              <a:off x="5287" y="2544"/>
              <a:ext cx="316" cy="198"/>
              <a:chOff x="2217" y="2888"/>
              <a:chExt cx="316" cy="198"/>
            </a:xfrm>
          </p:grpSpPr>
          <p:sp>
            <p:nvSpPr>
              <p:cNvPr id="3917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7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7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7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79" name="Group 41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8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8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59" name="Text Box 44"/>
            <p:cNvSpPr txBox="1">
              <a:spLocks noChangeArrowheads="1"/>
            </p:cNvSpPr>
            <p:nvPr/>
          </p:nvSpPr>
          <p:spPr bwMode="auto">
            <a:xfrm>
              <a:off x="4661" y="23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0" name="Freeform 45"/>
            <p:cNvSpPr>
              <a:spLocks/>
            </p:cNvSpPr>
            <p:nvPr/>
          </p:nvSpPr>
          <p:spPr bwMode="auto">
            <a:xfrm flipH="1">
              <a:off x="5122" y="2476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1" name="Freeform 46"/>
            <p:cNvSpPr>
              <a:spLocks/>
            </p:cNvSpPr>
            <p:nvPr/>
          </p:nvSpPr>
          <p:spPr bwMode="auto">
            <a:xfrm flipH="1" flipV="1">
              <a:off x="5131" y="273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2" name="Freeform 47"/>
            <p:cNvSpPr>
              <a:spLocks/>
            </p:cNvSpPr>
            <p:nvPr/>
          </p:nvSpPr>
          <p:spPr bwMode="auto">
            <a:xfrm flipV="1">
              <a:off x="4729" y="273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3" name="Text Box 48"/>
            <p:cNvSpPr txBox="1">
              <a:spLocks noChangeArrowheads="1"/>
            </p:cNvSpPr>
            <p:nvPr/>
          </p:nvSpPr>
          <p:spPr bwMode="auto">
            <a:xfrm>
              <a:off x="5199" y="238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4" name="Text Box 49"/>
            <p:cNvSpPr txBox="1">
              <a:spLocks noChangeArrowheads="1"/>
            </p:cNvSpPr>
            <p:nvPr/>
          </p:nvSpPr>
          <p:spPr bwMode="auto">
            <a:xfrm>
              <a:off x="5152" y="275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5" name="Text Box 50"/>
            <p:cNvSpPr txBox="1">
              <a:spLocks noChangeArrowheads="1"/>
            </p:cNvSpPr>
            <p:nvPr/>
          </p:nvSpPr>
          <p:spPr bwMode="auto">
            <a:xfrm>
              <a:off x="4670" y="274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6" name="Freeform 51"/>
            <p:cNvSpPr>
              <a:spLocks/>
            </p:cNvSpPr>
            <p:nvPr/>
          </p:nvSpPr>
          <p:spPr bwMode="auto">
            <a:xfrm flipH="1" flipV="1">
              <a:off x="5071" y="271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7" name="Freeform 52"/>
            <p:cNvSpPr>
              <a:spLocks/>
            </p:cNvSpPr>
            <p:nvPr/>
          </p:nvSpPr>
          <p:spPr bwMode="auto">
            <a:xfrm flipH="1">
              <a:off x="4786" y="271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68" name="Text Box 53"/>
            <p:cNvSpPr txBox="1">
              <a:spLocks noChangeArrowheads="1"/>
            </p:cNvSpPr>
            <p:nvPr/>
          </p:nvSpPr>
          <p:spPr bwMode="auto">
            <a:xfrm>
              <a:off x="4869" y="2604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69" name="Text Box 54"/>
            <p:cNvSpPr txBox="1">
              <a:spLocks noChangeArrowheads="1"/>
            </p:cNvSpPr>
            <p:nvPr/>
          </p:nvSpPr>
          <p:spPr bwMode="auto">
            <a:xfrm>
              <a:off x="5055" y="259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0" name="Text Box 55"/>
            <p:cNvSpPr txBox="1">
              <a:spLocks noChangeArrowheads="1"/>
            </p:cNvSpPr>
            <p:nvPr/>
          </p:nvSpPr>
          <p:spPr bwMode="auto">
            <a:xfrm>
              <a:off x="4847" y="3195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33CCCC"/>
                  </a:solidFill>
                  <a:ea typeface=""/>
                </a:rPr>
                <a:t>t=2</a:t>
              </a:r>
              <a:endParaRPr lang="en-US" altLang="en-US" sz="1800">
                <a:solidFill>
                  <a:srgbClr val="33CCCC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71" name="Line 56"/>
            <p:cNvSpPr>
              <a:spLocks noChangeShapeType="1"/>
            </p:cNvSpPr>
            <p:nvPr/>
          </p:nvSpPr>
          <p:spPr bwMode="auto">
            <a:xfrm flipV="1">
              <a:off x="4627" y="274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2" name="Line 57"/>
            <p:cNvSpPr>
              <a:spLocks noChangeShapeType="1"/>
            </p:cNvSpPr>
            <p:nvPr/>
          </p:nvSpPr>
          <p:spPr bwMode="auto">
            <a:xfrm flipV="1">
              <a:off x="5044" y="3025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73" name="Line 58"/>
            <p:cNvSpPr>
              <a:spLocks noChangeShapeType="1"/>
            </p:cNvSpPr>
            <p:nvPr/>
          </p:nvSpPr>
          <p:spPr bwMode="auto">
            <a:xfrm flipV="1">
              <a:off x="5461" y="2743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453691" name="Text Box 59"/>
          <p:cNvSpPr txBox="1">
            <a:spLocks noChangeArrowheads="1"/>
          </p:cNvSpPr>
          <p:nvPr/>
        </p:nvSpPr>
        <p:spPr bwMode="auto">
          <a:xfrm>
            <a:off x="4319753" y="5540484"/>
            <a:ext cx="4671848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  <a:ea typeface=""/>
              </a:rPr>
              <a:t>Solution: Link costs are a combination of current traffic intensity (dynamic) and topology (static). To improve stability, the static topology part should be large.  Thus less sensitive to traffic; thus non</a:t>
            </a:r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-</a:t>
            </a:r>
            <a:r>
              <a:rPr lang="en-US" altLang="en-US" sz="1600">
                <a:solidFill>
                  <a:srgbClr val="000000"/>
                </a:solidFill>
                <a:ea typeface=""/>
              </a:rPr>
              <a:t>adaptive.</a:t>
            </a:r>
          </a:p>
        </p:txBody>
      </p: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7016750" y="1719263"/>
            <a:ext cx="1944688" cy="1817688"/>
            <a:chOff x="4420" y="1083"/>
            <a:chExt cx="1225" cy="1145"/>
          </a:xfrm>
        </p:grpSpPr>
        <p:sp>
          <p:nvSpPr>
            <p:cNvPr id="39097" name="Freeform 61"/>
            <p:cNvSpPr>
              <a:spLocks/>
            </p:cNvSpPr>
            <p:nvPr/>
          </p:nvSpPr>
          <p:spPr bwMode="auto">
            <a:xfrm>
              <a:off x="4420" y="1083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098" name="Freeform 62"/>
            <p:cNvSpPr>
              <a:spLocks/>
            </p:cNvSpPr>
            <p:nvPr/>
          </p:nvSpPr>
          <p:spPr bwMode="auto">
            <a:xfrm>
              <a:off x="4672" y="1296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9099" name="Group 63"/>
            <p:cNvGrpSpPr>
              <a:grpSpLocks/>
            </p:cNvGrpSpPr>
            <p:nvPr/>
          </p:nvGrpSpPr>
          <p:grpSpPr bwMode="auto">
            <a:xfrm>
              <a:off x="4865" y="1100"/>
              <a:ext cx="316" cy="195"/>
              <a:chOff x="1747" y="3194"/>
              <a:chExt cx="316" cy="195"/>
            </a:xfrm>
          </p:grpSpPr>
          <p:sp>
            <p:nvSpPr>
              <p:cNvPr id="39145" name="Oval 64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46" name="Line 65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7" name="Line 66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8" name="Rectangle 67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9" name="Oval 68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50" name="Group 69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151" name="Rectangle 7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52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0" name="Group 72"/>
            <p:cNvGrpSpPr>
              <a:grpSpLocks/>
            </p:cNvGrpSpPr>
            <p:nvPr/>
          </p:nvGrpSpPr>
          <p:grpSpPr bwMode="auto">
            <a:xfrm>
              <a:off x="4457" y="1355"/>
              <a:ext cx="316" cy="201"/>
              <a:chOff x="2221" y="3575"/>
              <a:chExt cx="316" cy="201"/>
            </a:xfrm>
          </p:grpSpPr>
          <p:sp>
            <p:nvSpPr>
              <p:cNvPr id="39137" name="Oval 73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38" name="Line 74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39" name="Line 75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40" name="Rectangle 76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41" name="Oval 77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42" name="Group 78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143" name="Rectangle 7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4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1" name="Group 81"/>
            <p:cNvGrpSpPr>
              <a:grpSpLocks/>
            </p:cNvGrpSpPr>
            <p:nvPr/>
          </p:nvGrpSpPr>
          <p:grpSpPr bwMode="auto">
            <a:xfrm>
              <a:off x="4857" y="1646"/>
              <a:ext cx="315" cy="194"/>
              <a:chOff x="2903" y="2888"/>
              <a:chExt cx="315" cy="194"/>
            </a:xfrm>
          </p:grpSpPr>
          <p:grpSp>
            <p:nvGrpSpPr>
              <p:cNvPr id="39128" name="Group 82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132" name="Oval 83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3" name="Line 84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4" name="Line 85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135" name="Rectangle 86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136" name="Oval 87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9129" name="Group 88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130" name="Rectangle 8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3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9102" name="Group 91"/>
            <p:cNvGrpSpPr>
              <a:grpSpLocks/>
            </p:cNvGrpSpPr>
            <p:nvPr/>
          </p:nvGrpSpPr>
          <p:grpSpPr bwMode="auto">
            <a:xfrm>
              <a:off x="5269" y="1364"/>
              <a:ext cx="316" cy="198"/>
              <a:chOff x="2217" y="2888"/>
              <a:chExt cx="316" cy="198"/>
            </a:xfrm>
          </p:grpSpPr>
          <p:sp>
            <p:nvSpPr>
              <p:cNvPr id="39120" name="Oval 92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121" name="Line 93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2" name="Line 94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123" name="Rectangle 95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124" name="Oval 96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125" name="Group 97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126" name="Rectangle 9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127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9103" name="Text Box 100"/>
            <p:cNvSpPr txBox="1">
              <a:spLocks noChangeArrowheads="1"/>
            </p:cNvSpPr>
            <p:nvPr/>
          </p:nvSpPr>
          <p:spPr bwMode="auto">
            <a:xfrm>
              <a:off x="4741" y="1298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4" name="Freeform 101"/>
            <p:cNvSpPr>
              <a:spLocks/>
            </p:cNvSpPr>
            <p:nvPr/>
          </p:nvSpPr>
          <p:spPr bwMode="auto">
            <a:xfrm flipH="1">
              <a:off x="5118" y="128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5" name="Freeform 102"/>
            <p:cNvSpPr>
              <a:spLocks/>
            </p:cNvSpPr>
            <p:nvPr/>
          </p:nvSpPr>
          <p:spPr bwMode="auto">
            <a:xfrm flipH="1" flipV="1">
              <a:off x="5113" y="1557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6" name="Freeform 103"/>
            <p:cNvSpPr>
              <a:spLocks/>
            </p:cNvSpPr>
            <p:nvPr/>
          </p:nvSpPr>
          <p:spPr bwMode="auto">
            <a:xfrm flipV="1">
              <a:off x="4711" y="1551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07" name="Text Box 104"/>
            <p:cNvSpPr txBox="1">
              <a:spLocks noChangeArrowheads="1"/>
            </p:cNvSpPr>
            <p:nvPr/>
          </p:nvSpPr>
          <p:spPr bwMode="auto">
            <a:xfrm>
              <a:off x="5185" y="116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8" name="Text Box 105"/>
            <p:cNvSpPr txBox="1">
              <a:spLocks noChangeArrowheads="1"/>
            </p:cNvSpPr>
            <p:nvPr/>
          </p:nvSpPr>
          <p:spPr bwMode="auto">
            <a:xfrm>
              <a:off x="5190" y="1553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09" name="Text Box 106"/>
            <p:cNvSpPr txBox="1">
              <a:spLocks noChangeArrowheads="1"/>
            </p:cNvSpPr>
            <p:nvPr/>
          </p:nvSpPr>
          <p:spPr bwMode="auto">
            <a:xfrm>
              <a:off x="4641" y="1568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0" name="Freeform 107"/>
            <p:cNvSpPr>
              <a:spLocks/>
            </p:cNvSpPr>
            <p:nvPr/>
          </p:nvSpPr>
          <p:spPr bwMode="auto">
            <a:xfrm flipH="1" flipV="1">
              <a:off x="5053" y="153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1" name="Freeform 108"/>
            <p:cNvSpPr>
              <a:spLocks/>
            </p:cNvSpPr>
            <p:nvPr/>
          </p:nvSpPr>
          <p:spPr bwMode="auto">
            <a:xfrm flipH="1">
              <a:off x="4768" y="1536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2" name="Text Box 109"/>
            <p:cNvSpPr txBox="1">
              <a:spLocks noChangeArrowheads="1"/>
            </p:cNvSpPr>
            <p:nvPr/>
          </p:nvSpPr>
          <p:spPr bwMode="auto">
            <a:xfrm>
              <a:off x="4795" y="1424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3" name="Text Box 110"/>
            <p:cNvSpPr txBox="1">
              <a:spLocks noChangeArrowheads="1"/>
            </p:cNvSpPr>
            <p:nvPr/>
          </p:nvSpPr>
          <p:spPr bwMode="auto">
            <a:xfrm>
              <a:off x="5048" y="1418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FF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FF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4" name="Text Box 111"/>
            <p:cNvSpPr txBox="1">
              <a:spLocks noChangeArrowheads="1"/>
            </p:cNvSpPr>
            <p:nvPr/>
          </p:nvSpPr>
          <p:spPr bwMode="auto">
            <a:xfrm>
              <a:off x="4923" y="2015"/>
              <a:ext cx="3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t=1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115" name="Line 112"/>
            <p:cNvSpPr>
              <a:spLocks noChangeShapeType="1"/>
            </p:cNvSpPr>
            <p:nvPr/>
          </p:nvSpPr>
          <p:spPr bwMode="auto">
            <a:xfrm flipV="1">
              <a:off x="5020" y="1851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6" name="Line 113"/>
            <p:cNvSpPr>
              <a:spLocks noChangeShapeType="1"/>
            </p:cNvSpPr>
            <p:nvPr/>
          </p:nvSpPr>
          <p:spPr bwMode="auto">
            <a:xfrm flipV="1">
              <a:off x="4600" y="1563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7" name="Line 114"/>
            <p:cNvSpPr>
              <a:spLocks noChangeShapeType="1"/>
            </p:cNvSpPr>
            <p:nvPr/>
          </p:nvSpPr>
          <p:spPr bwMode="auto">
            <a:xfrm flipV="1">
              <a:off x="5440" y="1566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8" name="Freeform 115"/>
            <p:cNvSpPr>
              <a:spLocks/>
            </p:cNvSpPr>
            <p:nvPr/>
          </p:nvSpPr>
          <p:spPr bwMode="auto">
            <a:xfrm flipH="1" flipV="1">
              <a:off x="4620" y="1260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9119" name="Text Box 116"/>
            <p:cNvSpPr txBox="1">
              <a:spLocks noChangeArrowheads="1"/>
            </p:cNvSpPr>
            <p:nvPr/>
          </p:nvSpPr>
          <p:spPr bwMode="auto">
            <a:xfrm>
              <a:off x="4637" y="1155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22" name="Group 117"/>
          <p:cNvGrpSpPr>
            <a:grpSpLocks/>
          </p:cNvGrpSpPr>
          <p:nvPr/>
        </p:nvGrpSpPr>
        <p:grpSpPr bwMode="auto">
          <a:xfrm>
            <a:off x="4689477" y="1395413"/>
            <a:ext cx="4314826" cy="2316163"/>
            <a:chOff x="2954" y="879"/>
            <a:chExt cx="2718" cy="1459"/>
          </a:xfrm>
        </p:grpSpPr>
        <p:sp>
          <p:nvSpPr>
            <p:cNvPr id="39034" name="Text Box 118"/>
            <p:cNvSpPr txBox="1">
              <a:spLocks noChangeArrowheads="1"/>
            </p:cNvSpPr>
            <p:nvPr/>
          </p:nvSpPr>
          <p:spPr bwMode="auto">
            <a:xfrm>
              <a:off x="2954" y="879"/>
              <a:ext cx="27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Link costs reflect current traffic intensity</a:t>
              </a:r>
            </a:p>
          </p:txBody>
        </p:sp>
        <p:grpSp>
          <p:nvGrpSpPr>
            <p:cNvPr id="39035" name="Group 119"/>
            <p:cNvGrpSpPr>
              <a:grpSpLocks/>
            </p:cNvGrpSpPr>
            <p:nvPr/>
          </p:nvGrpSpPr>
          <p:grpSpPr bwMode="auto">
            <a:xfrm>
              <a:off x="3011" y="1061"/>
              <a:ext cx="1267" cy="1277"/>
              <a:chOff x="3011" y="1061"/>
              <a:chExt cx="1267" cy="1277"/>
            </a:xfrm>
          </p:grpSpPr>
          <p:sp>
            <p:nvSpPr>
              <p:cNvPr id="39036" name="Freeform 120"/>
              <p:cNvSpPr>
                <a:spLocks/>
              </p:cNvSpPr>
              <p:nvPr/>
            </p:nvSpPr>
            <p:spPr bwMode="auto">
              <a:xfrm>
                <a:off x="3036" y="1061"/>
                <a:ext cx="1242" cy="854"/>
              </a:xfrm>
              <a:custGeom>
                <a:avLst/>
                <a:gdLst>
                  <a:gd name="T0" fmla="*/ 1 w 1242"/>
                  <a:gd name="T1" fmla="*/ 381 h 854"/>
                  <a:gd name="T2" fmla="*/ 169 w 1242"/>
                  <a:gd name="T3" fmla="*/ 162 h 854"/>
                  <a:gd name="T4" fmla="*/ 487 w 1242"/>
                  <a:gd name="T5" fmla="*/ 18 h 854"/>
                  <a:gd name="T6" fmla="*/ 823 w 1242"/>
                  <a:gd name="T7" fmla="*/ 30 h 854"/>
                  <a:gd name="T8" fmla="*/ 1183 w 1242"/>
                  <a:gd name="T9" fmla="*/ 261 h 854"/>
                  <a:gd name="T10" fmla="*/ 1177 w 1242"/>
                  <a:gd name="T11" fmla="*/ 609 h 854"/>
                  <a:gd name="T12" fmla="*/ 928 w 1242"/>
                  <a:gd name="T13" fmla="*/ 780 h 854"/>
                  <a:gd name="T14" fmla="*/ 448 w 1242"/>
                  <a:gd name="T15" fmla="*/ 837 h 854"/>
                  <a:gd name="T16" fmla="*/ 178 w 1242"/>
                  <a:gd name="T17" fmla="*/ 675 h 854"/>
                  <a:gd name="T18" fmla="*/ 1 w 1242"/>
                  <a:gd name="T19" fmla="*/ 381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42"/>
                  <a:gd name="T31" fmla="*/ 0 h 854"/>
                  <a:gd name="T32" fmla="*/ 1242 w 1242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42" h="854">
                    <a:moveTo>
                      <a:pt x="1" y="381"/>
                    </a:moveTo>
                    <a:cubicBezTo>
                      <a:pt x="0" y="296"/>
                      <a:pt x="88" y="222"/>
                      <a:pt x="169" y="162"/>
                    </a:cubicBezTo>
                    <a:cubicBezTo>
                      <a:pt x="250" y="102"/>
                      <a:pt x="378" y="40"/>
                      <a:pt x="487" y="18"/>
                    </a:cubicBezTo>
                    <a:cubicBezTo>
                      <a:pt x="616" y="6"/>
                      <a:pt x="685" y="0"/>
                      <a:pt x="823" y="30"/>
                    </a:cubicBezTo>
                    <a:cubicBezTo>
                      <a:pt x="961" y="60"/>
                      <a:pt x="1121" y="165"/>
                      <a:pt x="1183" y="261"/>
                    </a:cubicBezTo>
                    <a:cubicBezTo>
                      <a:pt x="1242" y="357"/>
                      <a:pt x="1219" y="523"/>
                      <a:pt x="1177" y="609"/>
                    </a:cubicBezTo>
                    <a:cubicBezTo>
                      <a:pt x="1135" y="695"/>
                      <a:pt x="1049" y="742"/>
                      <a:pt x="928" y="780"/>
                    </a:cubicBezTo>
                    <a:cubicBezTo>
                      <a:pt x="807" y="818"/>
                      <a:pt x="573" y="854"/>
                      <a:pt x="448" y="837"/>
                    </a:cubicBezTo>
                    <a:cubicBezTo>
                      <a:pt x="323" y="820"/>
                      <a:pt x="252" y="751"/>
                      <a:pt x="178" y="675"/>
                    </a:cubicBezTo>
                    <a:cubicBezTo>
                      <a:pt x="104" y="599"/>
                      <a:pt x="2" y="466"/>
                      <a:pt x="1" y="38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37" name="Freeform 121"/>
              <p:cNvSpPr>
                <a:spLocks/>
              </p:cNvSpPr>
              <p:nvPr/>
            </p:nvSpPr>
            <p:spPr bwMode="auto">
              <a:xfrm>
                <a:off x="3289" y="1274"/>
                <a:ext cx="246" cy="132"/>
              </a:xfrm>
              <a:custGeom>
                <a:avLst/>
                <a:gdLst>
                  <a:gd name="T0" fmla="*/ 0 w 342"/>
                  <a:gd name="T1" fmla="*/ 2 h 186"/>
                  <a:gd name="T2" fmla="*/ 4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grpSp>
            <p:nvGrpSpPr>
              <p:cNvPr id="39038" name="Group 122"/>
              <p:cNvGrpSpPr>
                <a:grpSpLocks/>
              </p:cNvGrpSpPr>
              <p:nvPr/>
            </p:nvGrpSpPr>
            <p:grpSpPr bwMode="auto">
              <a:xfrm>
                <a:off x="3482" y="1078"/>
                <a:ext cx="316" cy="195"/>
                <a:chOff x="1747" y="3194"/>
                <a:chExt cx="316" cy="195"/>
              </a:xfrm>
            </p:grpSpPr>
            <p:sp>
              <p:nvSpPr>
                <p:cNvPr id="39089" name="Oval 12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90" name="Line 12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1" name="Line 12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92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93" name="Oval 12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94" name="Group 128"/>
                <p:cNvGrpSpPr>
                  <a:grpSpLocks/>
                </p:cNvGrpSpPr>
                <p:nvPr/>
              </p:nvGrpSpPr>
              <p:grpSpPr bwMode="auto">
                <a:xfrm>
                  <a:off x="1797" y="3194"/>
                  <a:ext cx="198" cy="194"/>
                  <a:chOff x="2958" y="2429"/>
                  <a:chExt cx="201" cy="194"/>
                </a:xfrm>
              </p:grpSpPr>
              <p:sp>
                <p:nvSpPr>
                  <p:cNvPr id="39095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96" name="Text Box 1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D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39" name="Group 131"/>
              <p:cNvGrpSpPr>
                <a:grpSpLocks/>
              </p:cNvGrpSpPr>
              <p:nvPr/>
            </p:nvGrpSpPr>
            <p:grpSpPr bwMode="auto">
              <a:xfrm>
                <a:off x="3074" y="1333"/>
                <a:ext cx="316" cy="201"/>
                <a:chOff x="2221" y="3575"/>
                <a:chExt cx="316" cy="201"/>
              </a:xfrm>
            </p:grpSpPr>
            <p:sp>
              <p:nvSpPr>
                <p:cNvPr id="39081" name="Oval 13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82" name="Line 13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3" name="Line 13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84" name="Rectangle 13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85" name="Oval 13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86" name="Group 137"/>
                <p:cNvGrpSpPr>
                  <a:grpSpLocks/>
                </p:cNvGrpSpPr>
                <p:nvPr/>
              </p:nvGrpSpPr>
              <p:grpSpPr bwMode="auto">
                <a:xfrm>
                  <a:off x="2286" y="3575"/>
                  <a:ext cx="199" cy="194"/>
                  <a:chOff x="2958" y="2429"/>
                  <a:chExt cx="202" cy="194"/>
                </a:xfrm>
              </p:grpSpPr>
              <p:sp>
                <p:nvSpPr>
                  <p:cNvPr id="39087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88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9"/>
                    <a:ext cx="20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A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0" name="Group 140"/>
              <p:cNvGrpSpPr>
                <a:grpSpLocks/>
              </p:cNvGrpSpPr>
              <p:nvPr/>
            </p:nvGrpSpPr>
            <p:grpSpPr bwMode="auto">
              <a:xfrm>
                <a:off x="3474" y="1624"/>
                <a:ext cx="315" cy="194"/>
                <a:chOff x="2903" y="2888"/>
                <a:chExt cx="315" cy="194"/>
              </a:xfrm>
            </p:grpSpPr>
            <p:grpSp>
              <p:nvGrpSpPr>
                <p:cNvPr id="39072" name="Group 14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9076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7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8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>
                      <a:solidFill>
                        <a:srgbClr val="000000"/>
                      </a:solidFill>
                      <a:latin typeface="Comic Sans MS" charset="0"/>
                      <a:ea typeface=""/>
                    </a:endParaRPr>
                  </a:p>
                </p:txBody>
              </p:sp>
              <p:sp>
                <p:nvSpPr>
                  <p:cNvPr id="39079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  <p:sp>
                <p:nvSpPr>
                  <p:cNvPr id="39080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</p:grpSp>
            <p:grpSp>
              <p:nvGrpSpPr>
                <p:cNvPr id="39073" name="Group 147"/>
                <p:cNvGrpSpPr>
                  <a:grpSpLocks/>
                </p:cNvGrpSpPr>
                <p:nvPr/>
              </p:nvGrpSpPr>
              <p:grpSpPr bwMode="auto">
                <a:xfrm>
                  <a:off x="2969" y="2888"/>
                  <a:ext cx="188" cy="194"/>
                  <a:chOff x="2965" y="2429"/>
                  <a:chExt cx="191" cy="194"/>
                </a:xfrm>
              </p:grpSpPr>
              <p:sp>
                <p:nvSpPr>
                  <p:cNvPr id="3907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5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91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B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grpSp>
            <p:nvGrpSpPr>
              <p:cNvPr id="39041" name="Group 150"/>
              <p:cNvGrpSpPr>
                <a:grpSpLocks/>
              </p:cNvGrpSpPr>
              <p:nvPr/>
            </p:nvGrpSpPr>
            <p:grpSpPr bwMode="auto">
              <a:xfrm>
                <a:off x="3886" y="1342"/>
                <a:ext cx="316" cy="198"/>
                <a:chOff x="2217" y="2888"/>
                <a:chExt cx="316" cy="198"/>
              </a:xfrm>
            </p:grpSpPr>
            <p:sp>
              <p:nvSpPr>
                <p:cNvPr id="39064" name="Oval 15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65" name="Line 15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6" name="Line 15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67" name="Rectangle 15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68" name="Oval 15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grpSp>
              <p:nvGrpSpPr>
                <p:cNvPr id="39069" name="Group 156"/>
                <p:cNvGrpSpPr>
                  <a:grpSpLocks/>
                </p:cNvGrpSpPr>
                <p:nvPr/>
              </p:nvGrpSpPr>
              <p:grpSpPr bwMode="auto">
                <a:xfrm>
                  <a:off x="2283" y="2888"/>
                  <a:ext cx="184" cy="194"/>
                  <a:chOff x="2965" y="2429"/>
                  <a:chExt cx="187" cy="194"/>
                </a:xfrm>
              </p:grpSpPr>
              <p:sp>
                <p:nvSpPr>
                  <p:cNvPr id="3907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endParaRPr lang="en-US" altLang="en-US" sz="1600">
                      <a:solidFill>
                        <a:srgbClr val="000000"/>
                      </a:solidFill>
                      <a:ea typeface=""/>
                    </a:endParaRPr>
                  </a:p>
                </p:txBody>
              </p:sp>
              <p:sp>
                <p:nvSpPr>
                  <p:cNvPr id="39071" name="Text Box 1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5" y="2429"/>
                    <a:ext cx="18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</a:defRPr>
                    </a:lvl9pPr>
                  </a:lstStyle>
                  <a:p>
                    <a:pPr algn="ctr"/>
                    <a:r>
                      <a:rPr lang="en-US" altLang="en-US" sz="1400">
                        <a:solidFill>
                          <a:srgbClr val="000000"/>
                        </a:solidFill>
                        <a:ea typeface=""/>
                      </a:rPr>
                      <a:t>C</a:t>
                    </a:r>
                    <a:endParaRPr lang="en-US" altLang="en-US" sz="1600">
                      <a:solidFill>
                        <a:srgbClr val="000000"/>
                      </a:solidFill>
                      <a:latin typeface="Times New Roman" charset="0"/>
                      <a:ea typeface=""/>
                    </a:endParaRPr>
                  </a:p>
                </p:txBody>
              </p:sp>
            </p:grpSp>
          </p:grpSp>
          <p:sp>
            <p:nvSpPr>
              <p:cNvPr id="39042" name="Text Box 159"/>
              <p:cNvSpPr txBox="1">
                <a:spLocks noChangeArrowheads="1"/>
              </p:cNvSpPr>
              <p:nvPr/>
            </p:nvSpPr>
            <p:spPr bwMode="auto">
              <a:xfrm>
                <a:off x="3366" y="1262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3" name="Freeform 160"/>
              <p:cNvSpPr>
                <a:spLocks/>
              </p:cNvSpPr>
              <p:nvPr/>
            </p:nvSpPr>
            <p:spPr bwMode="auto">
              <a:xfrm flipH="1">
                <a:off x="3721" y="1274"/>
                <a:ext cx="213" cy="129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4" name="Freeform 161"/>
              <p:cNvSpPr>
                <a:spLocks/>
              </p:cNvSpPr>
              <p:nvPr/>
            </p:nvSpPr>
            <p:spPr bwMode="auto">
              <a:xfrm flipH="1" flipV="1">
                <a:off x="3730" y="1535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5" name="Freeform 162"/>
              <p:cNvSpPr>
                <a:spLocks/>
              </p:cNvSpPr>
              <p:nvPr/>
            </p:nvSpPr>
            <p:spPr bwMode="auto">
              <a:xfrm flipV="1">
                <a:off x="3328" y="1529"/>
                <a:ext cx="204" cy="156"/>
              </a:xfrm>
              <a:custGeom>
                <a:avLst/>
                <a:gdLst>
                  <a:gd name="T0" fmla="*/ 0 w 342"/>
                  <a:gd name="T1" fmla="*/ 19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46" name="Text Box 163"/>
              <p:cNvSpPr txBox="1">
                <a:spLocks noChangeArrowheads="1"/>
              </p:cNvSpPr>
              <p:nvPr/>
            </p:nvSpPr>
            <p:spPr bwMode="auto">
              <a:xfrm>
                <a:off x="3616" y="1254"/>
                <a:ext cx="30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1+e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7" name="Text Box 164"/>
              <p:cNvSpPr txBox="1">
                <a:spLocks noChangeArrowheads="1"/>
              </p:cNvSpPr>
              <p:nvPr/>
            </p:nvSpPr>
            <p:spPr bwMode="auto">
              <a:xfrm>
                <a:off x="3810" y="1531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8" name="Text Box 165"/>
              <p:cNvSpPr txBox="1">
                <a:spLocks noChangeArrowheads="1"/>
              </p:cNvSpPr>
              <p:nvPr/>
            </p:nvSpPr>
            <p:spPr bwMode="auto">
              <a:xfrm>
                <a:off x="3258" y="154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49" name="Line 166"/>
              <p:cNvSpPr>
                <a:spLocks noChangeShapeType="1"/>
              </p:cNvSpPr>
              <p:nvPr/>
            </p:nvSpPr>
            <p:spPr bwMode="auto">
              <a:xfrm flipV="1">
                <a:off x="3625" y="1823"/>
                <a:ext cx="0" cy="25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0" name="Text Box 167"/>
              <p:cNvSpPr txBox="1">
                <a:spLocks noChangeArrowheads="1"/>
              </p:cNvSpPr>
              <p:nvPr/>
            </p:nvSpPr>
            <p:spPr bwMode="auto">
              <a:xfrm>
                <a:off x="3474" y="1957"/>
                <a:ext cx="18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3333CC"/>
                    </a:solidFill>
                    <a:ea typeface=""/>
                  </a:rPr>
                  <a:t>e</a:t>
                </a:r>
                <a:endParaRPr lang="en-US" altLang="en-US" sz="1600">
                  <a:solidFill>
                    <a:srgbClr val="3333CC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1" name="Line 168"/>
              <p:cNvSpPr>
                <a:spLocks noChangeShapeType="1"/>
              </p:cNvSpPr>
              <p:nvPr/>
            </p:nvSpPr>
            <p:spPr bwMode="auto">
              <a:xfrm flipH="1" flipV="1">
                <a:off x="3109" y="1529"/>
                <a:ext cx="3" cy="21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2" name="Text Box 169"/>
              <p:cNvSpPr txBox="1">
                <a:spLocks noChangeArrowheads="1"/>
              </p:cNvSpPr>
              <p:nvPr/>
            </p:nvSpPr>
            <p:spPr bwMode="auto">
              <a:xfrm>
                <a:off x="3011" y="1714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FF00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3" name="Line 170"/>
              <p:cNvSpPr>
                <a:spLocks noChangeShapeType="1"/>
              </p:cNvSpPr>
              <p:nvPr/>
            </p:nvSpPr>
            <p:spPr bwMode="auto">
              <a:xfrm flipV="1">
                <a:off x="4066" y="1550"/>
                <a:ext cx="0" cy="27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4" name="Text Box 171"/>
              <p:cNvSpPr txBox="1">
                <a:spLocks noChangeArrowheads="1"/>
              </p:cNvSpPr>
              <p:nvPr/>
            </p:nvSpPr>
            <p:spPr bwMode="auto">
              <a:xfrm>
                <a:off x="3977" y="1780"/>
                <a:ext cx="17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FF00"/>
                    </a:solidFill>
                    <a:ea typeface=""/>
                  </a:rPr>
                  <a:t>1</a:t>
                </a:r>
                <a:endParaRPr lang="en-US" altLang="en-US" sz="1600">
                  <a:solidFill>
                    <a:srgbClr val="00FF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5" name="Freeform 172"/>
              <p:cNvSpPr>
                <a:spLocks/>
              </p:cNvSpPr>
              <p:nvPr/>
            </p:nvSpPr>
            <p:spPr bwMode="auto">
              <a:xfrm flipH="1" flipV="1">
                <a:off x="3670" y="1508"/>
                <a:ext cx="198" cy="144"/>
              </a:xfrm>
              <a:custGeom>
                <a:avLst/>
                <a:gdLst>
                  <a:gd name="T0" fmla="*/ 0 w 342"/>
                  <a:gd name="T1" fmla="*/ 7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6" name="Freeform 173"/>
              <p:cNvSpPr>
                <a:spLocks/>
              </p:cNvSpPr>
              <p:nvPr/>
            </p:nvSpPr>
            <p:spPr bwMode="auto">
              <a:xfrm flipH="1">
                <a:off x="3385" y="1514"/>
                <a:ext cx="192" cy="138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57" name="Text Box 174"/>
              <p:cNvSpPr txBox="1">
                <a:spLocks noChangeArrowheads="1"/>
              </p:cNvSpPr>
              <p:nvPr/>
            </p:nvSpPr>
            <p:spPr bwMode="auto">
              <a:xfrm>
                <a:off x="3438" y="140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8" name="Text Box 175"/>
              <p:cNvSpPr txBox="1">
                <a:spLocks noChangeArrowheads="1"/>
              </p:cNvSpPr>
              <p:nvPr/>
            </p:nvSpPr>
            <p:spPr bwMode="auto">
              <a:xfrm>
                <a:off x="3654" y="1396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59" name="Text Box 176"/>
              <p:cNvSpPr txBox="1">
                <a:spLocks noChangeArrowheads="1"/>
              </p:cNvSpPr>
              <p:nvPr/>
            </p:nvSpPr>
            <p:spPr bwMode="auto">
              <a:xfrm>
                <a:off x="3497" y="2125"/>
                <a:ext cx="32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CC99"/>
                    </a:solidFill>
                    <a:ea typeface=""/>
                  </a:rPr>
                  <a:t>t=0</a:t>
                </a:r>
                <a:endParaRPr lang="en-US" altLang="en-US" sz="1800">
                  <a:solidFill>
                    <a:srgbClr val="00CC99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0" name="Freeform 177"/>
              <p:cNvSpPr>
                <a:spLocks/>
              </p:cNvSpPr>
              <p:nvPr/>
            </p:nvSpPr>
            <p:spPr bwMode="auto">
              <a:xfrm flipV="1">
                <a:off x="3811" y="1241"/>
                <a:ext cx="204" cy="128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1" name="Text Box 178"/>
              <p:cNvSpPr txBox="1">
                <a:spLocks noChangeArrowheads="1"/>
              </p:cNvSpPr>
              <p:nvPr/>
            </p:nvSpPr>
            <p:spPr bwMode="auto">
              <a:xfrm>
                <a:off x="3228" y="1122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62" name="Freeform 179"/>
              <p:cNvSpPr>
                <a:spLocks/>
              </p:cNvSpPr>
              <p:nvPr/>
            </p:nvSpPr>
            <p:spPr bwMode="auto">
              <a:xfrm flipH="1" flipV="1">
                <a:off x="3225" y="1240"/>
                <a:ext cx="232" cy="131"/>
              </a:xfrm>
              <a:custGeom>
                <a:avLst/>
                <a:gdLst>
                  <a:gd name="T0" fmla="*/ 0 w 342"/>
                  <a:gd name="T1" fmla="*/ 2 h 186"/>
                  <a:gd name="T2" fmla="*/ 2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63" name="Text Box 180"/>
              <p:cNvSpPr txBox="1">
                <a:spLocks noChangeArrowheads="1"/>
              </p:cNvSpPr>
              <p:nvPr/>
            </p:nvSpPr>
            <p:spPr bwMode="auto">
              <a:xfrm>
                <a:off x="3824" y="1148"/>
                <a:ext cx="19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  <a:ea typeface=""/>
                  </a:rPr>
                  <a:t>0</a:t>
                </a:r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39010" name="Group 181"/>
          <p:cNvGrpSpPr>
            <a:grpSpLocks/>
          </p:cNvGrpSpPr>
          <p:nvPr/>
        </p:nvGrpSpPr>
        <p:grpSpPr bwMode="auto">
          <a:xfrm>
            <a:off x="4908550" y="3692526"/>
            <a:ext cx="1944688" cy="1779588"/>
            <a:chOff x="3092" y="2326"/>
            <a:chExt cx="1225" cy="1121"/>
          </a:xfrm>
        </p:grpSpPr>
        <p:sp>
          <p:nvSpPr>
            <p:cNvPr id="38978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79" name="Freeform 183"/>
            <p:cNvSpPr>
              <a:spLocks/>
            </p:cNvSpPr>
            <p:nvPr/>
          </p:nvSpPr>
          <p:spPr bwMode="auto">
            <a:xfrm>
              <a:off x="3344" y="2539"/>
              <a:ext cx="246" cy="132"/>
            </a:xfrm>
            <a:custGeom>
              <a:avLst/>
              <a:gdLst>
                <a:gd name="T0" fmla="*/ 0 w 342"/>
                <a:gd name="T1" fmla="*/ 2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80" name="Group 184"/>
            <p:cNvGrpSpPr>
              <a:grpSpLocks/>
            </p:cNvGrpSpPr>
            <p:nvPr/>
          </p:nvGrpSpPr>
          <p:grpSpPr bwMode="auto">
            <a:xfrm>
              <a:off x="3537" y="2343"/>
              <a:ext cx="316" cy="195"/>
              <a:chOff x="1747" y="3194"/>
              <a:chExt cx="316" cy="195"/>
            </a:xfrm>
          </p:grpSpPr>
          <p:sp>
            <p:nvSpPr>
              <p:cNvPr id="39026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27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8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9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30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31" name="Group 190"/>
              <p:cNvGrpSpPr>
                <a:grpSpLocks/>
              </p:cNvGrpSpPr>
              <p:nvPr/>
            </p:nvGrpSpPr>
            <p:grpSpPr bwMode="auto">
              <a:xfrm>
                <a:off x="1797" y="3194"/>
                <a:ext cx="198" cy="194"/>
                <a:chOff x="2958" y="2429"/>
                <a:chExt cx="201" cy="194"/>
              </a:xfrm>
            </p:grpSpPr>
            <p:sp>
              <p:nvSpPr>
                <p:cNvPr id="39032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33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1" name="Group 193"/>
            <p:cNvGrpSpPr>
              <a:grpSpLocks/>
            </p:cNvGrpSpPr>
            <p:nvPr/>
          </p:nvGrpSpPr>
          <p:grpSpPr bwMode="auto">
            <a:xfrm>
              <a:off x="3129" y="2598"/>
              <a:ext cx="316" cy="201"/>
              <a:chOff x="2221" y="3575"/>
              <a:chExt cx="316" cy="201"/>
            </a:xfrm>
          </p:grpSpPr>
          <p:sp>
            <p:nvSpPr>
              <p:cNvPr id="39018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19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0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21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22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23" name="Group 199"/>
              <p:cNvGrpSpPr>
                <a:grpSpLocks/>
              </p:cNvGrpSpPr>
              <p:nvPr/>
            </p:nvGrpSpPr>
            <p:grpSpPr bwMode="auto">
              <a:xfrm>
                <a:off x="2286" y="3575"/>
                <a:ext cx="199" cy="194"/>
                <a:chOff x="2958" y="2429"/>
                <a:chExt cx="202" cy="194"/>
              </a:xfrm>
            </p:grpSpPr>
            <p:sp>
              <p:nvSpPr>
                <p:cNvPr id="39024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25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58" y="2429"/>
                  <a:ext cx="20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2" name="Group 202"/>
            <p:cNvGrpSpPr>
              <a:grpSpLocks/>
            </p:cNvGrpSpPr>
            <p:nvPr/>
          </p:nvGrpSpPr>
          <p:grpSpPr bwMode="auto">
            <a:xfrm>
              <a:off x="3529" y="2889"/>
              <a:ext cx="315" cy="194"/>
              <a:chOff x="2903" y="2888"/>
              <a:chExt cx="315" cy="194"/>
            </a:xfrm>
          </p:grpSpPr>
          <p:grpSp>
            <p:nvGrpSpPr>
              <p:cNvPr id="39009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9013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4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5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9016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9017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" name="Group 209"/>
              <p:cNvGrpSpPr>
                <a:grpSpLocks/>
              </p:cNvGrpSpPr>
              <p:nvPr/>
            </p:nvGrpSpPr>
            <p:grpSpPr bwMode="auto">
              <a:xfrm>
                <a:off x="2969" y="2888"/>
                <a:ext cx="188" cy="194"/>
                <a:chOff x="2965" y="2429"/>
                <a:chExt cx="191" cy="194"/>
              </a:xfrm>
            </p:grpSpPr>
            <p:sp>
              <p:nvSpPr>
                <p:cNvPr id="39011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12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91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83" name="Group 212"/>
            <p:cNvGrpSpPr>
              <a:grpSpLocks/>
            </p:cNvGrpSpPr>
            <p:nvPr/>
          </p:nvGrpSpPr>
          <p:grpSpPr bwMode="auto">
            <a:xfrm>
              <a:off x="3941" y="2607"/>
              <a:ext cx="316" cy="198"/>
              <a:chOff x="2217" y="2888"/>
              <a:chExt cx="316" cy="198"/>
            </a:xfrm>
          </p:grpSpPr>
          <p:sp>
            <p:nvSpPr>
              <p:cNvPr id="39001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9002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3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9004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9005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6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9006" name="Group 218"/>
              <p:cNvGrpSpPr>
                <a:grpSpLocks/>
              </p:cNvGrpSpPr>
              <p:nvPr/>
            </p:nvGrpSpPr>
            <p:grpSpPr bwMode="auto">
              <a:xfrm>
                <a:off x="2283" y="2888"/>
                <a:ext cx="184" cy="194"/>
                <a:chOff x="2965" y="2429"/>
                <a:chExt cx="187" cy="194"/>
              </a:xfrm>
            </p:grpSpPr>
            <p:sp>
              <p:nvSpPr>
                <p:cNvPr id="39007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9008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65" y="2429"/>
                  <a:ext cx="18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 sz="1600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84" name="Text Box 221"/>
            <p:cNvSpPr txBox="1">
              <a:spLocks noChangeArrowheads="1"/>
            </p:cNvSpPr>
            <p:nvPr/>
          </p:nvSpPr>
          <p:spPr bwMode="auto">
            <a:xfrm>
              <a:off x="3397" y="2526"/>
              <a:ext cx="3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2+e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5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6" name="Freeform 223"/>
            <p:cNvSpPr>
              <a:spLocks/>
            </p:cNvSpPr>
            <p:nvPr/>
          </p:nvSpPr>
          <p:spPr bwMode="auto">
            <a:xfrm flipH="1" flipV="1">
              <a:off x="3785" y="2800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7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88" name="Text Box 225"/>
            <p:cNvSpPr txBox="1">
              <a:spLocks noChangeArrowheads="1"/>
            </p:cNvSpPr>
            <p:nvPr/>
          </p:nvSpPr>
          <p:spPr bwMode="auto">
            <a:xfrm>
              <a:off x="3855" y="243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89" name="Text Box 226"/>
            <p:cNvSpPr txBox="1">
              <a:spLocks noChangeArrowheads="1"/>
            </p:cNvSpPr>
            <p:nvPr/>
          </p:nvSpPr>
          <p:spPr bwMode="auto">
            <a:xfrm>
              <a:off x="3865" y="2796"/>
              <a:ext cx="1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0" name="Text Box 227"/>
            <p:cNvSpPr txBox="1">
              <a:spLocks noChangeArrowheads="1"/>
            </p:cNvSpPr>
            <p:nvPr/>
          </p:nvSpPr>
          <p:spPr bwMode="auto">
            <a:xfrm>
              <a:off x="3313" y="2811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1" name="Freeform 228"/>
            <p:cNvSpPr>
              <a:spLocks/>
            </p:cNvSpPr>
            <p:nvPr/>
          </p:nvSpPr>
          <p:spPr bwMode="auto">
            <a:xfrm flipH="1" flipV="1">
              <a:off x="3725" y="2773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2" name="Freeform 229"/>
            <p:cNvSpPr>
              <a:spLocks/>
            </p:cNvSpPr>
            <p:nvPr/>
          </p:nvSpPr>
          <p:spPr bwMode="auto">
            <a:xfrm flipH="1">
              <a:off x="3440" y="2779"/>
              <a:ext cx="192" cy="138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3" name="Text Box 230"/>
            <p:cNvSpPr txBox="1">
              <a:spLocks noChangeArrowheads="1"/>
            </p:cNvSpPr>
            <p:nvPr/>
          </p:nvSpPr>
          <p:spPr bwMode="auto">
            <a:xfrm>
              <a:off x="3467" y="2667"/>
              <a:ext cx="3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1+e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4" name="Text Box 231"/>
            <p:cNvSpPr txBox="1">
              <a:spLocks noChangeArrowheads="1"/>
            </p:cNvSpPr>
            <p:nvPr/>
          </p:nvSpPr>
          <p:spPr bwMode="auto">
            <a:xfrm>
              <a:off x="3720" y="2661"/>
              <a:ext cx="1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5" name="Text Box 232"/>
            <p:cNvSpPr txBox="1">
              <a:spLocks noChangeArrowheads="1"/>
            </p:cNvSpPr>
            <p:nvPr/>
          </p:nvSpPr>
          <p:spPr bwMode="auto">
            <a:xfrm>
              <a:off x="3435" y="3234"/>
              <a:ext cx="3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CC99"/>
                  </a:solidFill>
                  <a:ea typeface=""/>
                </a:rPr>
                <a:t>t=3</a:t>
              </a:r>
              <a:endParaRPr lang="en-US" altLang="en-US" sz="1800">
                <a:solidFill>
                  <a:srgbClr val="00CC99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8996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7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8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99" name="Text Box 236"/>
            <p:cNvSpPr txBox="1">
              <a:spLocks noChangeArrowheads="1"/>
            </p:cNvSpPr>
            <p:nvPr/>
          </p:nvSpPr>
          <p:spPr bwMode="auto">
            <a:xfrm>
              <a:off x="3283" y="2397"/>
              <a:ext cx="1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ea typeface="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39000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38922" name="Group 181"/>
          <p:cNvGrpSpPr>
            <a:grpSpLocks/>
          </p:cNvGrpSpPr>
          <p:nvPr/>
        </p:nvGrpSpPr>
        <p:grpSpPr bwMode="auto">
          <a:xfrm>
            <a:off x="1016000" y="3054350"/>
            <a:ext cx="2982913" cy="2271713"/>
            <a:chOff x="3092" y="2326"/>
            <a:chExt cx="1225" cy="918"/>
          </a:xfrm>
        </p:grpSpPr>
        <p:sp>
          <p:nvSpPr>
            <p:cNvPr id="38933" name="Freeform 182"/>
            <p:cNvSpPr>
              <a:spLocks/>
            </p:cNvSpPr>
            <p:nvPr/>
          </p:nvSpPr>
          <p:spPr bwMode="auto">
            <a:xfrm>
              <a:off x="3092" y="2326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38934" name="Group 184"/>
            <p:cNvGrpSpPr>
              <a:grpSpLocks/>
            </p:cNvGrpSpPr>
            <p:nvPr/>
          </p:nvGrpSpPr>
          <p:grpSpPr bwMode="auto">
            <a:xfrm>
              <a:off x="3537" y="2362"/>
              <a:ext cx="316" cy="176"/>
              <a:chOff x="1747" y="3213"/>
              <a:chExt cx="316" cy="176"/>
            </a:xfrm>
          </p:grpSpPr>
          <p:sp>
            <p:nvSpPr>
              <p:cNvPr id="38970" name="Oval 185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71" name="Line 186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2" name="Line 187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73" name="Rectangle 188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74" name="Oval 189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75" name="Group 190"/>
              <p:cNvGrpSpPr>
                <a:grpSpLocks/>
              </p:cNvGrpSpPr>
              <p:nvPr/>
            </p:nvGrpSpPr>
            <p:grpSpPr bwMode="auto">
              <a:xfrm>
                <a:off x="1829" y="3213"/>
                <a:ext cx="164" cy="174"/>
                <a:chOff x="2982" y="2448"/>
                <a:chExt cx="166" cy="174"/>
              </a:xfrm>
            </p:grpSpPr>
            <p:sp>
              <p:nvSpPr>
                <p:cNvPr id="38976" name="Rectangle 19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77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2995" y="2448"/>
                  <a:ext cx="153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5" name="Group 193"/>
            <p:cNvGrpSpPr>
              <a:grpSpLocks/>
            </p:cNvGrpSpPr>
            <p:nvPr/>
          </p:nvGrpSpPr>
          <p:grpSpPr bwMode="auto">
            <a:xfrm>
              <a:off x="3129" y="2629"/>
              <a:ext cx="316" cy="170"/>
              <a:chOff x="2221" y="3606"/>
              <a:chExt cx="316" cy="170"/>
            </a:xfrm>
          </p:grpSpPr>
          <p:sp>
            <p:nvSpPr>
              <p:cNvPr id="38962" name="Oval 194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63" name="Line 195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4" name="Line 196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65" name="Rectangle 197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66" name="Oval 198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67" name="Group 199"/>
              <p:cNvGrpSpPr>
                <a:grpSpLocks/>
              </p:cNvGrpSpPr>
              <p:nvPr/>
            </p:nvGrpSpPr>
            <p:grpSpPr bwMode="auto">
              <a:xfrm>
                <a:off x="2300" y="3606"/>
                <a:ext cx="158" cy="162"/>
                <a:chOff x="2966" y="2460"/>
                <a:chExt cx="160" cy="162"/>
              </a:xfrm>
            </p:grpSpPr>
            <p:sp>
              <p:nvSpPr>
                <p:cNvPr id="38968" name="Rectangle 20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69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966" y="2460"/>
                  <a:ext cx="155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A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6" name="Group 202"/>
            <p:cNvGrpSpPr>
              <a:grpSpLocks/>
            </p:cNvGrpSpPr>
            <p:nvPr/>
          </p:nvGrpSpPr>
          <p:grpSpPr bwMode="auto">
            <a:xfrm>
              <a:off x="3529" y="2908"/>
              <a:ext cx="315" cy="175"/>
              <a:chOff x="2903" y="2907"/>
              <a:chExt cx="315" cy="175"/>
            </a:xfrm>
          </p:grpSpPr>
          <p:grpSp>
            <p:nvGrpSpPr>
              <p:cNvPr id="38953" name="Group 203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957" name="Oval 204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8" name="Line 205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59" name="Line 206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solidFill>
                      <a:srgbClr val="000000"/>
                    </a:solidFill>
                    <a:latin typeface="Comic Sans MS" charset="0"/>
                    <a:ea typeface=""/>
                  </a:endParaRPr>
                </a:p>
              </p:txBody>
            </p:sp>
            <p:sp>
              <p:nvSpPr>
                <p:cNvPr id="3896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  <p:sp>
              <p:nvSpPr>
                <p:cNvPr id="38961" name="Oval 208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</p:grpSp>
          <p:grpSp>
            <p:nvGrpSpPr>
              <p:cNvPr id="38954" name="Group 209"/>
              <p:cNvGrpSpPr>
                <a:grpSpLocks/>
              </p:cNvGrpSpPr>
              <p:nvPr/>
            </p:nvGrpSpPr>
            <p:grpSpPr bwMode="auto">
              <a:xfrm>
                <a:off x="2992" y="2907"/>
                <a:ext cx="145" cy="174"/>
                <a:chOff x="2982" y="2448"/>
                <a:chExt cx="147" cy="174"/>
              </a:xfrm>
            </p:grpSpPr>
            <p:sp>
              <p:nvSpPr>
                <p:cNvPr id="38955" name="Rectangle 21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6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2985" y="2448"/>
                  <a:ext cx="144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B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38937" name="Group 212"/>
            <p:cNvGrpSpPr>
              <a:grpSpLocks/>
            </p:cNvGrpSpPr>
            <p:nvPr/>
          </p:nvGrpSpPr>
          <p:grpSpPr bwMode="auto">
            <a:xfrm>
              <a:off x="3941" y="2626"/>
              <a:ext cx="316" cy="179"/>
              <a:chOff x="2217" y="2907"/>
              <a:chExt cx="316" cy="179"/>
            </a:xfrm>
          </p:grpSpPr>
          <p:sp>
            <p:nvSpPr>
              <p:cNvPr id="38945" name="Oval 213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38946" name="Line 214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7" name="Line 215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38948" name="Rectangle 216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38949" name="Oval 217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38950" name="Group 218"/>
              <p:cNvGrpSpPr>
                <a:grpSpLocks/>
              </p:cNvGrpSpPr>
              <p:nvPr/>
            </p:nvGrpSpPr>
            <p:grpSpPr bwMode="auto">
              <a:xfrm>
                <a:off x="2306" y="2907"/>
                <a:ext cx="144" cy="174"/>
                <a:chOff x="2982" y="2448"/>
                <a:chExt cx="146" cy="174"/>
              </a:xfrm>
            </p:grpSpPr>
            <p:sp>
              <p:nvSpPr>
                <p:cNvPr id="38951" name="Rectangle 21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38952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87" y="2448"/>
                  <a:ext cx="141" cy="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C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sp>
          <p:nvSpPr>
            <p:cNvPr id="38938" name="Freeform 222"/>
            <p:cNvSpPr>
              <a:spLocks/>
            </p:cNvSpPr>
            <p:nvPr/>
          </p:nvSpPr>
          <p:spPr bwMode="auto">
            <a:xfrm flipH="1">
              <a:off x="3776" y="2539"/>
              <a:ext cx="213" cy="129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39" name="Freeform 223"/>
            <p:cNvSpPr>
              <a:spLocks/>
            </p:cNvSpPr>
            <p:nvPr/>
          </p:nvSpPr>
          <p:spPr bwMode="auto">
            <a:xfrm flipH="1" flipV="1">
              <a:off x="3810" y="2819"/>
              <a:ext cx="198" cy="144"/>
            </a:xfrm>
            <a:custGeom>
              <a:avLst/>
              <a:gdLst>
                <a:gd name="T0" fmla="*/ 0 w 342"/>
                <a:gd name="T1" fmla="*/ 7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0" name="Freeform 224"/>
            <p:cNvSpPr>
              <a:spLocks/>
            </p:cNvSpPr>
            <p:nvPr/>
          </p:nvSpPr>
          <p:spPr bwMode="auto">
            <a:xfrm flipV="1">
              <a:off x="3383" y="2794"/>
              <a:ext cx="204" cy="156"/>
            </a:xfrm>
            <a:custGeom>
              <a:avLst/>
              <a:gdLst>
                <a:gd name="T0" fmla="*/ 0 w 342"/>
                <a:gd name="T1" fmla="*/ 19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1" name="Line 233"/>
            <p:cNvSpPr>
              <a:spLocks noChangeShapeType="1"/>
            </p:cNvSpPr>
            <p:nvPr/>
          </p:nvSpPr>
          <p:spPr bwMode="auto">
            <a:xfrm flipV="1">
              <a:off x="3290" y="2806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2" name="Line 234"/>
            <p:cNvSpPr>
              <a:spLocks noChangeShapeType="1"/>
            </p:cNvSpPr>
            <p:nvPr/>
          </p:nvSpPr>
          <p:spPr bwMode="auto">
            <a:xfrm flipV="1">
              <a:off x="3701" y="3088"/>
              <a:ext cx="0" cy="1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3" name="Line 235"/>
            <p:cNvSpPr>
              <a:spLocks noChangeShapeType="1"/>
            </p:cNvSpPr>
            <p:nvPr/>
          </p:nvSpPr>
          <p:spPr bwMode="auto">
            <a:xfrm flipV="1">
              <a:off x="4112" y="2812"/>
              <a:ext cx="0" cy="1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38944" name="Freeform 237"/>
            <p:cNvSpPr>
              <a:spLocks/>
            </p:cNvSpPr>
            <p:nvPr/>
          </p:nvSpPr>
          <p:spPr bwMode="auto">
            <a:xfrm flipH="1" flipV="1">
              <a:off x="3300" y="2514"/>
              <a:ext cx="232" cy="131"/>
            </a:xfrm>
            <a:custGeom>
              <a:avLst/>
              <a:gdLst>
                <a:gd name="T0" fmla="*/ 0 w 342"/>
                <a:gd name="T1" fmla="*/ 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38923" name="Text Box 167"/>
          <p:cNvSpPr txBox="1">
            <a:spLocks noChangeArrowheads="1"/>
          </p:cNvSpPr>
          <p:nvPr/>
        </p:nvSpPr>
        <p:spPr bwMode="auto">
          <a:xfrm>
            <a:off x="2532063" y="51816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3333CC"/>
                </a:solidFill>
                <a:ea typeface=""/>
              </a:rPr>
              <a:t>e</a:t>
            </a:r>
            <a:endParaRPr lang="en-US" altLang="en-US">
              <a:solidFill>
                <a:srgbClr val="3333CC"/>
              </a:solidFill>
              <a:latin typeface="Times New Roman" charset="0"/>
              <a:ea typeface=""/>
            </a:endParaRPr>
          </a:p>
        </p:txBody>
      </p:sp>
      <p:sp>
        <p:nvSpPr>
          <p:cNvPr id="38924" name="Text Box 171"/>
          <p:cNvSpPr txBox="1">
            <a:spLocks noChangeArrowheads="1"/>
          </p:cNvSpPr>
          <p:nvPr/>
        </p:nvSpPr>
        <p:spPr bwMode="auto">
          <a:xfrm>
            <a:off x="3546475" y="4449763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00FF00"/>
                </a:solidFill>
                <a:ea typeface=""/>
              </a:rPr>
              <a:t>1</a:t>
            </a:r>
            <a:endParaRPr lang="en-US" altLang="en-US">
              <a:solidFill>
                <a:srgbClr val="00FF00"/>
              </a:solidFill>
              <a:latin typeface="Times New Roman" charset="0"/>
              <a:ea typeface=""/>
            </a:endParaRPr>
          </a:p>
        </p:txBody>
      </p:sp>
      <p:sp>
        <p:nvSpPr>
          <p:cNvPr id="38925" name="Text Box 169"/>
          <p:cNvSpPr txBox="1">
            <a:spLocks noChangeArrowheads="1"/>
          </p:cNvSpPr>
          <p:nvPr/>
        </p:nvSpPr>
        <p:spPr bwMode="auto">
          <a:xfrm>
            <a:off x="1112838" y="439261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38926" name="Line 233"/>
          <p:cNvSpPr>
            <a:spLocks noChangeShapeType="1"/>
          </p:cNvSpPr>
          <p:nvPr/>
        </p:nvSpPr>
        <p:spPr bwMode="auto">
          <a:xfrm flipV="1">
            <a:off x="2347913" y="2814638"/>
            <a:ext cx="0" cy="3857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7" name="Line 235"/>
          <p:cNvSpPr>
            <a:spLocks noChangeShapeType="1"/>
          </p:cNvSpPr>
          <p:nvPr/>
        </p:nvSpPr>
        <p:spPr bwMode="auto">
          <a:xfrm flipV="1">
            <a:off x="2674938" y="2844800"/>
            <a:ext cx="0" cy="385763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8" name="Line 234"/>
          <p:cNvSpPr>
            <a:spLocks noChangeShapeType="1"/>
          </p:cNvSpPr>
          <p:nvPr/>
        </p:nvSpPr>
        <p:spPr bwMode="auto">
          <a:xfrm flipV="1">
            <a:off x="2481263" y="2782888"/>
            <a:ext cx="0" cy="3873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29" name="Freeform 237"/>
          <p:cNvSpPr>
            <a:spLocks/>
          </p:cNvSpPr>
          <p:nvPr/>
        </p:nvSpPr>
        <p:spPr bwMode="auto">
          <a:xfrm flipH="1" flipV="1">
            <a:off x="1674813" y="3563938"/>
            <a:ext cx="565150" cy="3238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0" name="Freeform 222"/>
          <p:cNvSpPr>
            <a:spLocks/>
          </p:cNvSpPr>
          <p:nvPr/>
        </p:nvSpPr>
        <p:spPr bwMode="auto">
          <a:xfrm flipH="1">
            <a:off x="2787650" y="3532188"/>
            <a:ext cx="517525" cy="319087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1" name="Freeform 224"/>
          <p:cNvSpPr>
            <a:spLocks/>
          </p:cNvSpPr>
          <p:nvPr/>
        </p:nvSpPr>
        <p:spPr bwMode="auto">
          <a:xfrm flipV="1">
            <a:off x="1830388" y="4164013"/>
            <a:ext cx="496887" cy="38576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8932" name="Freeform 223"/>
          <p:cNvSpPr>
            <a:spLocks/>
          </p:cNvSpPr>
          <p:nvPr/>
        </p:nvSpPr>
        <p:spPr bwMode="auto">
          <a:xfrm flipH="1" flipV="1">
            <a:off x="2700338" y="4194175"/>
            <a:ext cx="482600" cy="355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144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9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212725"/>
            <a:ext cx="7924800" cy="762000"/>
          </a:xfrm>
        </p:spPr>
        <p:txBody>
          <a:bodyPr/>
          <a:lstStyle/>
          <a:p>
            <a:r>
              <a:rPr lang="en-US" altLang="zh-TW" sz="2800">
                <a:ea typeface="PMingLiU" charset="-120"/>
              </a:rPr>
              <a:t>Example: Cisco Proprietary  Recommendation on  Link Cost</a:t>
            </a:r>
          </a:p>
        </p:txBody>
      </p:sp>
      <p:sp>
        <p:nvSpPr>
          <p:cNvPr id="1198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800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Link 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metric = [K1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 + (K2 * bandwidth</a:t>
            </a:r>
            <a:r>
              <a:rPr lang="en-US" altLang="en-US" baseline="30000" dirty="0">
                <a:ea typeface="ＭＳ Ｐゴシック" charset="-128"/>
              </a:rPr>
              <a:t>-1</a:t>
            </a:r>
            <a:r>
              <a:rPr lang="en-US" altLang="en-US" dirty="0">
                <a:ea typeface="ＭＳ Ｐゴシック" charset="-128"/>
              </a:rPr>
              <a:t>) / (256 -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load</a:t>
            </a:r>
            <a:r>
              <a:rPr lang="en-US" altLang="en-US" dirty="0">
                <a:ea typeface="ＭＳ Ｐゴシック" charset="-128"/>
              </a:rPr>
              <a:t>) + K3 * delay] * [K5 / (reliability + K4)]</a:t>
            </a:r>
            <a:r>
              <a:rPr lang="zh-CN" altLang="en-US" dirty="0">
                <a:ea typeface="ＭＳ Ｐゴシック" charset="-128"/>
              </a:rPr>
              <a:t> * </a:t>
            </a:r>
            <a:r>
              <a:rPr lang="en-US" altLang="zh-CN" dirty="0">
                <a:ea typeface="ＭＳ Ｐゴシック" charset="-128"/>
              </a:rPr>
              <a:t>256</a:t>
            </a:r>
            <a:endParaRPr lang="en-US" altLang="zh-TW" dirty="0">
              <a:ea typeface="PMingLiU" charset="-120"/>
            </a:endParaRPr>
          </a:p>
          <a:p>
            <a:pPr>
              <a:buFont typeface="ZapfDingbats" charset="0"/>
              <a:buNone/>
            </a:pPr>
            <a:r>
              <a:rPr lang="en-US" altLang="zh-TW" dirty="0">
                <a:ea typeface="PMingLiU" charset="-120"/>
              </a:rPr>
              <a:t>By default, k1=k3=1 and k2=k4=k5=0. The default composite metric for EIGRP, adjusted for scaling factors, is as follows:</a:t>
            </a:r>
          </a:p>
        </p:txBody>
      </p:sp>
      <p:pic>
        <p:nvPicPr>
          <p:cNvPr id="119811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733925"/>
            <a:ext cx="6594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Rectangle 5"/>
          <p:cNvSpPr>
            <a:spLocks noChangeArrowheads="1"/>
          </p:cNvSpPr>
          <p:nvPr/>
        </p:nvSpPr>
        <p:spPr bwMode="auto">
          <a:xfrm>
            <a:off x="209550" y="6203950"/>
            <a:ext cx="586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1800">
                <a:solidFill>
                  <a:srgbClr val="000000"/>
                </a:solidFill>
                <a:latin typeface="Comic Sans MS" charset="0"/>
                <a:ea typeface="PMingLiU" charset="-120"/>
              </a:rPr>
              <a:t>EIGRP : Enhanced Interior Gateway Routing Protocol</a:t>
            </a:r>
          </a:p>
        </p:txBody>
      </p:sp>
      <p:sp>
        <p:nvSpPr>
          <p:cNvPr id="1198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CB8281-BD99-A541-A59A-BD62F2153A4B}" type="slidenum">
              <a:rPr lang="en-US" altLang="en-US" sz="1400">
                <a:solidFill>
                  <a:srgbClr val="000000"/>
                </a:solidFill>
              </a:rPr>
              <a:pPr/>
              <a:t>27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9814" name="Rectangle 1"/>
          <p:cNvSpPr>
            <a:spLocks noChangeArrowheads="1"/>
          </p:cNvSpPr>
          <p:nvPr/>
        </p:nvSpPr>
        <p:spPr bwMode="auto">
          <a:xfrm>
            <a:off x="487363" y="5437188"/>
            <a:ext cx="8072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BW</a:t>
            </a:r>
            <a:r>
              <a:rPr lang="en-US" altLang="zh-TW" sz="2000" b="1" baseline="-25000">
                <a:solidFill>
                  <a:srgbClr val="000000"/>
                </a:solidFill>
                <a:latin typeface="Comic Sans MS" charset="0"/>
                <a:ea typeface="PMingLiU" charset="-120"/>
              </a:rPr>
              <a:t>min</a:t>
            </a:r>
            <a:r>
              <a:rPr lang="en-US" altLang="zh-TW" sz="2000">
                <a:solidFill>
                  <a:srgbClr val="000000"/>
                </a:solidFill>
                <a:latin typeface="Comic Sans MS" charset="0"/>
                <a:ea typeface="PMingLiU" charset="-120"/>
              </a:rPr>
              <a:t> is in kbps and the sum of delays are in 10s of microseconds. </a:t>
            </a:r>
            <a:endParaRPr lang="en-US" altLang="zh-TW" sz="2000" b="1">
              <a:solidFill>
                <a:srgbClr val="000000"/>
              </a:solidFill>
              <a:latin typeface="Comic Sans MS" charset="0"/>
              <a:ea typeface="PMingLiU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26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4013"/>
            <a:ext cx="8001000" cy="685800"/>
          </a:xfrm>
        </p:spPr>
        <p:txBody>
          <a:bodyPr/>
          <a:lstStyle/>
          <a:p>
            <a:r>
              <a:rPr lang="en-US" altLang="zh-TW" sz="3600">
                <a:ea typeface="PMingLiU" charset="-120"/>
              </a:rPr>
              <a:t>Example: EIGRP Link Cost</a:t>
            </a:r>
          </a:p>
        </p:txBody>
      </p:sp>
      <p:sp>
        <p:nvSpPr>
          <p:cNvPr id="12185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724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bandwidth and delay for an Ethernet interface are 10 </a:t>
            </a:r>
            <a:r>
              <a:rPr lang="en-US" altLang="zh-TW" dirty="0" err="1">
                <a:ea typeface="PMingLiU" charset="-120"/>
              </a:rPr>
              <a:t>Mbps</a:t>
            </a:r>
            <a:r>
              <a:rPr lang="en-US" altLang="zh-TW" dirty="0">
                <a:ea typeface="PMingLiU" charset="-120"/>
              </a:rPr>
              <a:t> and 1 </a:t>
            </a:r>
            <a:r>
              <a:rPr lang="en-US" altLang="zh-TW" dirty="0" err="1">
                <a:ea typeface="PMingLiU" charset="-120"/>
              </a:rPr>
              <a:t>ms</a:t>
            </a:r>
            <a:r>
              <a:rPr lang="en-US" altLang="zh-TW" dirty="0">
                <a:ea typeface="PMingLiU" charset="-120"/>
              </a:rPr>
              <a:t>, respectively.</a:t>
            </a:r>
          </a:p>
          <a:p>
            <a:pPr>
              <a:buFont typeface="Wingdings" pitchFamily="2" charset="2"/>
              <a:buChar char="q"/>
            </a:pPr>
            <a:r>
              <a:rPr lang="en-US" altLang="zh-TW" dirty="0">
                <a:ea typeface="PMingLiU" charset="-120"/>
              </a:rPr>
              <a:t>The calculated EIGRP BW metric is as follows: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dirty="0">
                <a:ea typeface="PMingLiU" charset="-120"/>
              </a:rPr>
              <a:t>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/BW = 256 × 10</a:t>
            </a:r>
            <a:r>
              <a:rPr lang="en-US" altLang="zh-TW" b="1" baseline="30000" dirty="0">
                <a:ea typeface="PMingLiU" charset="-120"/>
              </a:rPr>
              <a:t>7</a:t>
            </a:r>
            <a:r>
              <a:rPr lang="en-US" altLang="zh-TW" dirty="0">
                <a:ea typeface="PMingLiU" charset="-120"/>
              </a:rPr>
              <a:t>/10,000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 × 1000</a:t>
            </a:r>
          </a:p>
          <a:p>
            <a:pPr marL="457200" lvl="1" indent="0">
              <a:buNone/>
            </a:pPr>
            <a:r>
              <a:rPr lang="zh-CN" altLang="en-US" dirty="0">
                <a:ea typeface="PMingLiU" charset="-120"/>
              </a:rPr>
              <a:t>   </a:t>
            </a:r>
            <a:r>
              <a:rPr lang="en-US" altLang="zh-TW" dirty="0">
                <a:ea typeface="PMingLiU" charset="-120"/>
              </a:rPr>
              <a:t>= 256</a:t>
            </a:r>
            <a:r>
              <a:rPr lang="en-US" altLang="zh-CN" dirty="0">
                <a:ea typeface="PMingLiU" charset="-120"/>
              </a:rPr>
              <a:t>,</a:t>
            </a:r>
            <a:r>
              <a:rPr lang="en-US" altLang="zh-TW" dirty="0">
                <a:ea typeface="PMingLiU" charset="-120"/>
              </a:rPr>
              <a:t>000</a:t>
            </a:r>
          </a:p>
          <a:p>
            <a:endParaRPr lang="en-US" altLang="zh-TW" dirty="0">
              <a:ea typeface="PMingLiU" charset="-120"/>
            </a:endParaRPr>
          </a:p>
        </p:txBody>
      </p:sp>
      <p:sp>
        <p:nvSpPr>
          <p:cNvPr id="1218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8091D06-3C6F-084D-9956-F77D71A99466}" type="slidenum">
              <a:rPr lang="en-US" altLang="en-US" sz="1400">
                <a:solidFill>
                  <a:srgbClr val="000000"/>
                </a:solidFill>
              </a:rPr>
              <a:pPr/>
              <a:t>28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21860" name="Group 9"/>
          <p:cNvGrpSpPr>
            <a:grpSpLocks/>
          </p:cNvGrpSpPr>
          <p:nvPr/>
        </p:nvGrpSpPr>
        <p:grpSpPr bwMode="auto">
          <a:xfrm>
            <a:off x="5357813" y="4416425"/>
            <a:ext cx="3571875" cy="2236788"/>
            <a:chOff x="3162" y="1071"/>
            <a:chExt cx="2250" cy="1409"/>
          </a:xfrm>
        </p:grpSpPr>
        <p:sp>
          <p:nvSpPr>
            <p:cNvPr id="121861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2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3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4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5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66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7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8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69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0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1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2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3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4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5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76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7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8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79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0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1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2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3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4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5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86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7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8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89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0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1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2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1893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4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5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2822564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6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7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8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899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0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901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21902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121928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9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3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121926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7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4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121924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5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5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121922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3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6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121920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21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907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121918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1919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1908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09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0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1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2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3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1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4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2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5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6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3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1917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Comic Sans MS" charset="0"/>
                </a:rPr>
                <a:t>5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5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</p:txBody>
      </p:sp>
    </p:spTree>
    <p:extLst>
      <p:ext uri="{BB962C8B-B14F-4D97-AF65-F5344CB8AC3E}">
        <p14:creationId xmlns:p14="http://schemas.microsoft.com/office/powerpoint/2010/main" val="27579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ssignment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posted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29189E-5B48-B544-9DD9-12B6B151D4B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76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endParaRPr lang="en-US" altLang="en-US" sz="440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6" y="1362075"/>
            <a:ext cx="7996238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Setting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 static</a:t>
            </a:r>
            <a:r>
              <a:rPr lang="en-US" altLang="zh-CN" sz="2400" dirty="0">
                <a:ea typeface="宋体" charset="-122"/>
              </a:rPr>
              <a:t> (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positive</a:t>
            </a:r>
            <a:r>
              <a:rPr lang="en-US" altLang="zh-CN" sz="2400" dirty="0">
                <a:ea typeface="宋体" charset="-122"/>
              </a:rPr>
              <a:t>)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costs assigned to network links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r>
              <a:rPr lang="en-US" altLang="zh-CN" dirty="0">
                <a:ea typeface="宋体" charset="-122"/>
              </a:rPr>
              <a:t>The static link costs may be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adjusted in a longer time scale: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this is called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traffic engineering</a:t>
            </a:r>
          </a:p>
          <a:p>
            <a:pPr marL="742950" lvl="2" indent="-342900">
              <a:lnSpc>
                <a:spcPct val="90000"/>
              </a:lnSpc>
              <a:buSzPct val="85000"/>
              <a:buFont typeface="Courier New" charset="0"/>
              <a:buChar char="o"/>
            </a:pP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Goal: distributed computing to compute the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shortest path </a:t>
            </a:r>
            <a:r>
              <a:rPr lang="en-US" altLang="zh-CN" sz="2400" dirty="0">
                <a:ea typeface="宋体" charset="-122"/>
              </a:rPr>
              <a:t>from a source to a destination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en-US" sz="2000" dirty="0"/>
              <a:t>Based on the Bellman-Ford algorithm</a:t>
            </a:r>
            <a:r>
              <a:rPr lang="en-US" altLang="zh-CN" sz="2000" dirty="0">
                <a:ea typeface="宋体" charset="-122"/>
              </a:rPr>
              <a:t> (BFA)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r>
              <a:rPr lang="en-US" altLang="zh-CN" sz="2000" dirty="0">
                <a:ea typeface="宋体" charset="-122"/>
              </a:rPr>
              <a:t>Conceptually, runs for each destination separately</a:t>
            </a:r>
          </a:p>
          <a:p>
            <a:pPr lvl="1">
              <a:lnSpc>
                <a:spcPct val="90000"/>
              </a:lnSpc>
              <a:buFont typeface="Courier New" charset="0"/>
              <a:buChar char="o"/>
            </a:pPr>
            <a:endParaRPr lang="en-US" altLang="zh-CN" sz="20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400" dirty="0"/>
              <a:t>Look ahead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Although few (e.g., RIP) use basic distance vector, it is a foundation for many other protocols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We also use the study to acquire another basic set of techniques to understand distributed protocols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61155" y="877942"/>
            <a:ext cx="2882845" cy="2133272"/>
            <a:chOff x="3162" y="1071"/>
            <a:chExt cx="2250" cy="1409"/>
          </a:xfrm>
        </p:grpSpPr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40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6690523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50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6" name="Group 51"/>
            <p:cNvGrpSpPr>
              <a:grpSpLocks/>
            </p:cNvGrpSpPr>
            <p:nvPr/>
          </p:nvGrpSpPr>
          <p:grpSpPr bwMode="auto">
            <a:xfrm>
              <a:off x="3273" y="1748"/>
              <a:ext cx="233" cy="250"/>
              <a:chOff x="2940" y="2429"/>
              <a:chExt cx="236" cy="250"/>
            </a:xfrm>
          </p:grpSpPr>
          <p:sp>
            <p:nvSpPr>
              <p:cNvPr id="72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Text Box 53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7" name="Group 54"/>
            <p:cNvGrpSpPr>
              <a:grpSpLocks/>
            </p:cNvGrpSpPr>
            <p:nvPr/>
          </p:nvGrpSpPr>
          <p:grpSpPr bwMode="auto">
            <a:xfrm>
              <a:off x="4451" y="2132"/>
              <a:ext cx="216" cy="250"/>
              <a:chOff x="2948" y="2429"/>
              <a:chExt cx="219" cy="250"/>
            </a:xfrm>
          </p:grpSpPr>
          <p:sp>
            <p:nvSpPr>
              <p:cNvPr id="70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" name="Group 57"/>
            <p:cNvGrpSpPr>
              <a:grpSpLocks/>
            </p:cNvGrpSpPr>
            <p:nvPr/>
          </p:nvGrpSpPr>
          <p:grpSpPr bwMode="auto">
            <a:xfrm>
              <a:off x="3763" y="2129"/>
              <a:ext cx="231" cy="250"/>
              <a:chOff x="2941" y="2429"/>
              <a:chExt cx="234" cy="250"/>
            </a:xfrm>
          </p:grpSpPr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Text Box 59"/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9" name="Group 60"/>
            <p:cNvGrpSpPr>
              <a:grpSpLocks/>
            </p:cNvGrpSpPr>
            <p:nvPr/>
          </p:nvGrpSpPr>
          <p:grpSpPr bwMode="auto">
            <a:xfrm>
              <a:off x="4447" y="1442"/>
              <a:ext cx="212" cy="250"/>
              <a:chOff x="2950" y="2429"/>
              <a:chExt cx="215" cy="250"/>
            </a:xfrm>
          </p:grpSpPr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 Box 62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0" name="Group 63"/>
            <p:cNvGrpSpPr>
              <a:grpSpLocks/>
            </p:cNvGrpSpPr>
            <p:nvPr/>
          </p:nvGrpSpPr>
          <p:grpSpPr bwMode="auto">
            <a:xfrm>
              <a:off x="3761" y="1442"/>
              <a:ext cx="217" cy="250"/>
              <a:chOff x="2948" y="2429"/>
              <a:chExt cx="220" cy="250"/>
            </a:xfrm>
          </p:grpSpPr>
          <p:sp>
            <p:nvSpPr>
              <p:cNvPr id="64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 Box 65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51" name="Group 66"/>
            <p:cNvGrpSpPr>
              <a:grpSpLocks/>
            </p:cNvGrpSpPr>
            <p:nvPr/>
          </p:nvGrpSpPr>
          <p:grpSpPr bwMode="auto">
            <a:xfrm>
              <a:off x="5025" y="1790"/>
              <a:ext cx="213" cy="250"/>
              <a:chOff x="2949" y="2429"/>
              <a:chExt cx="216" cy="250"/>
            </a:xfrm>
          </p:grpSpPr>
          <p:sp>
            <p:nvSpPr>
              <p:cNvPr id="62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 Box 68"/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0000"/>
                    </a:solidFill>
                  </a:rPr>
                  <a:t>F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52" name="Text Box 69"/>
            <p:cNvSpPr txBox="1">
              <a:spLocks noChangeArrowheads="1"/>
            </p:cNvSpPr>
            <p:nvPr/>
          </p:nvSpPr>
          <p:spPr bwMode="auto">
            <a:xfrm>
              <a:off x="3489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3" name="Text Box 70"/>
            <p:cNvSpPr txBox="1">
              <a:spLocks noChangeArrowheads="1"/>
            </p:cNvSpPr>
            <p:nvPr/>
          </p:nvSpPr>
          <p:spPr bwMode="auto">
            <a:xfrm>
              <a:off x="3837" y="179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4" name="Text Box 71"/>
            <p:cNvSpPr txBox="1">
              <a:spLocks noChangeArrowheads="1"/>
            </p:cNvSpPr>
            <p:nvPr/>
          </p:nvSpPr>
          <p:spPr bwMode="auto">
            <a:xfrm>
              <a:off x="3413" y="200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5" name="Text Box 72"/>
            <p:cNvSpPr txBox="1">
              <a:spLocks noChangeArrowheads="1"/>
            </p:cNvSpPr>
            <p:nvPr/>
          </p:nvSpPr>
          <p:spPr bwMode="auto">
            <a:xfrm>
              <a:off x="4221" y="188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6" name="Text Box 73"/>
            <p:cNvSpPr txBox="1">
              <a:spLocks noChangeArrowheads="1"/>
            </p:cNvSpPr>
            <p:nvPr/>
          </p:nvSpPr>
          <p:spPr bwMode="auto">
            <a:xfrm>
              <a:off x="4169" y="223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7" name="Text Box 74"/>
            <p:cNvSpPr txBox="1">
              <a:spLocks noChangeArrowheads="1"/>
            </p:cNvSpPr>
            <p:nvPr/>
          </p:nvSpPr>
          <p:spPr bwMode="auto">
            <a:xfrm>
              <a:off x="4529" y="180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8" name="Text Box 75"/>
            <p:cNvSpPr txBox="1">
              <a:spLocks noChangeArrowheads="1"/>
            </p:cNvSpPr>
            <p:nvPr/>
          </p:nvSpPr>
          <p:spPr bwMode="auto">
            <a:xfrm>
              <a:off x="4878" y="207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59" name="Text Box 76"/>
            <p:cNvSpPr txBox="1">
              <a:spLocks noChangeArrowheads="1"/>
            </p:cNvSpPr>
            <p:nvPr/>
          </p:nvSpPr>
          <p:spPr bwMode="auto">
            <a:xfrm>
              <a:off x="4851" y="153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" name="Text Box 77"/>
            <p:cNvSpPr txBox="1">
              <a:spLocks noChangeArrowheads="1"/>
            </p:cNvSpPr>
            <p:nvPr/>
          </p:nvSpPr>
          <p:spPr bwMode="auto">
            <a:xfrm>
              <a:off x="4116" y="138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3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1" name="Text Box 78"/>
            <p:cNvSpPr txBox="1">
              <a:spLocks noChangeArrowheads="1"/>
            </p:cNvSpPr>
            <p:nvPr/>
          </p:nvSpPr>
          <p:spPr bwMode="auto">
            <a:xfrm>
              <a:off x="3765" y="11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5</a:t>
              </a:r>
              <a:endParaRPr lang="en-US" alt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81252D7-330D-0547-9FB0-DC5525D06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1461B01E-F52D-8343-A4E9-A58B448EFC0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8024813" cy="1143000"/>
          </a:xfrm>
        </p:spPr>
        <p:txBody>
          <a:bodyPr/>
          <a:lstStyle/>
          <a:p>
            <a:r>
              <a:rPr lang="en-US" altLang="en-US" sz="3600"/>
              <a:t>Distance Vector Routing</a:t>
            </a:r>
            <a:r>
              <a:rPr lang="en-US" altLang="zh-CN" sz="3600">
                <a:ea typeface="宋体" charset="-122"/>
              </a:rPr>
              <a:t>: Basic Idea</a:t>
            </a:r>
            <a:endParaRPr lang="en-US" altLang="en-US" sz="4400"/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362075"/>
            <a:ext cx="8062913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/>
              <a:t>At node </a:t>
            </a:r>
            <a:r>
              <a:rPr lang="en-US" altLang="zh-CN" dirty="0" err="1">
                <a:ea typeface="宋体" charset="-122"/>
              </a:rPr>
              <a:t>i</a:t>
            </a:r>
            <a:r>
              <a:rPr lang="en-US" altLang="en-US" dirty="0"/>
              <a:t>, the </a:t>
            </a:r>
            <a:r>
              <a:rPr lang="en-US" altLang="zh-CN" dirty="0">
                <a:ea typeface="宋体" charset="-122"/>
              </a:rPr>
              <a:t>basic </a:t>
            </a:r>
            <a:r>
              <a:rPr lang="en-US" altLang="en-US" dirty="0"/>
              <a:t>update</a:t>
            </a:r>
            <a:r>
              <a:rPr lang="en-US" altLang="zh-CN" dirty="0">
                <a:ea typeface="宋体" charset="-122"/>
              </a:rPr>
              <a:t> rule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where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/>
              <a:t> - d</a:t>
            </a:r>
            <a:r>
              <a:rPr lang="en-US" altLang="zh-CN" sz="2400" baseline="-25000" dirty="0">
                <a:ea typeface="宋体" charset="-122"/>
              </a:rPr>
              <a:t>i</a:t>
            </a:r>
            <a:r>
              <a:rPr lang="en-US" altLang="en-US" sz="2400" dirty="0"/>
              <a:t> denote</a:t>
            </a:r>
            <a:r>
              <a:rPr lang="en-US" altLang="zh-CN" sz="2400" dirty="0">
                <a:ea typeface="宋体" charset="-122"/>
              </a:rPr>
              <a:t>s</a:t>
            </a:r>
            <a:r>
              <a:rPr lang="en-US" altLang="en-US" sz="2400" dirty="0"/>
              <a:t> the distance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estimation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zh-CN" sz="2400" dirty="0">
                <a:ea typeface="宋体" charset="-122"/>
              </a:rPr>
              <a:t> to the 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destination,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宋体" charset="-122"/>
              </a:rPr>
              <a:t> - </a:t>
            </a:r>
            <a:r>
              <a:rPr lang="en-US" altLang="en-US" sz="2400" dirty="0"/>
              <a:t>N(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) is set of neighbors of </a:t>
            </a:r>
            <a:br>
              <a:rPr lang="en-US" altLang="en-US" sz="2400" dirty="0"/>
            </a:br>
            <a:r>
              <a:rPr lang="en-US" altLang="en-US" sz="2400" dirty="0"/>
              <a:t>node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, and 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zh-CN" sz="2400" dirty="0">
                <a:ea typeface="宋体" charset="-122"/>
              </a:rPr>
              <a:t> - </a:t>
            </a:r>
            <a:r>
              <a:rPr lang="en-US" altLang="zh-CN" sz="2400" dirty="0" err="1">
                <a:ea typeface="宋体" charset="-122"/>
              </a:rPr>
              <a:t>d</a:t>
            </a:r>
            <a:r>
              <a:rPr lang="en-US" altLang="zh-CN" sz="2400" baseline="-25000" dirty="0" err="1">
                <a:ea typeface="宋体" charset="-122"/>
              </a:rPr>
              <a:t>ij</a:t>
            </a:r>
            <a:r>
              <a:rPr lang="en-US" altLang="en-US" sz="2400" dirty="0"/>
              <a:t> is the distance of </a:t>
            </a:r>
            <a:br>
              <a:rPr lang="en-US" altLang="zh-CN" sz="2400" dirty="0">
                <a:ea typeface="宋体" charset="-122"/>
              </a:rPr>
            </a:br>
            <a:r>
              <a:rPr lang="en-US" altLang="en-US" sz="2400" dirty="0"/>
              <a:t>the direct link from </a:t>
            </a:r>
            <a:r>
              <a:rPr lang="en-US" altLang="zh-CN" sz="2400" dirty="0" err="1">
                <a:ea typeface="宋体" charset="-122"/>
              </a:rPr>
              <a:t>i</a:t>
            </a:r>
            <a:r>
              <a:rPr lang="en-US" altLang="en-US" sz="2400" dirty="0"/>
              <a:t> to </a:t>
            </a:r>
            <a:r>
              <a:rPr lang="en-US" altLang="zh-CN" sz="2400" dirty="0">
                <a:ea typeface="宋体" charset="-122"/>
              </a:rPr>
              <a:t>j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76425" y="2093913"/>
          <a:ext cx="43465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21" name="Equation" r:id="rId4" imgW="1409400" imgH="241200" progId="Equation.3">
                  <p:embed/>
                </p:oleObj>
              </mc:Choice>
              <mc:Fallback>
                <p:oleObj name="Equation" r:id="rId4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2093913"/>
                        <a:ext cx="4346575" cy="746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Oval 5"/>
          <p:cNvSpPr>
            <a:spLocks noChangeArrowheads="1"/>
          </p:cNvSpPr>
          <p:nvPr/>
        </p:nvSpPr>
        <p:spPr bwMode="auto">
          <a:xfrm>
            <a:off x="6640513" y="5246688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i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6" name="Oval 7"/>
          <p:cNvSpPr>
            <a:spLocks noChangeArrowheads="1"/>
          </p:cNvSpPr>
          <p:nvPr/>
        </p:nvSpPr>
        <p:spPr bwMode="auto">
          <a:xfrm>
            <a:off x="7573963" y="43481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7" name="Oval 8"/>
          <p:cNvSpPr>
            <a:spLocks noChangeArrowheads="1"/>
          </p:cNvSpPr>
          <p:nvPr/>
        </p:nvSpPr>
        <p:spPr bwMode="auto">
          <a:xfrm>
            <a:off x="7693025" y="5729288"/>
            <a:ext cx="465138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8" name="Oval 9"/>
          <p:cNvSpPr>
            <a:spLocks noChangeArrowheads="1"/>
          </p:cNvSpPr>
          <p:nvPr/>
        </p:nvSpPr>
        <p:spPr bwMode="auto">
          <a:xfrm>
            <a:off x="6132513" y="5969000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09" name="Line 10"/>
          <p:cNvSpPr>
            <a:spLocks noChangeShapeType="1"/>
          </p:cNvSpPr>
          <p:nvPr/>
        </p:nvSpPr>
        <p:spPr bwMode="auto">
          <a:xfrm flipV="1">
            <a:off x="7000875" y="4706938"/>
            <a:ext cx="600075" cy="569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0" name="Oval 11"/>
          <p:cNvSpPr>
            <a:spLocks noChangeArrowheads="1"/>
          </p:cNvSpPr>
          <p:nvPr/>
        </p:nvSpPr>
        <p:spPr bwMode="auto">
          <a:xfrm>
            <a:off x="6030913" y="4411663"/>
            <a:ext cx="465137" cy="4508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 sz="2000" b="1">
              <a:solidFill>
                <a:srgbClr val="000000"/>
              </a:solidFill>
              <a:ea typeface=""/>
            </a:endParaRPr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 flipH="1" flipV="1">
            <a:off x="6400800" y="4827588"/>
            <a:ext cx="344488" cy="44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2" name="Line 13"/>
          <p:cNvSpPr>
            <a:spLocks noChangeShapeType="1"/>
          </p:cNvSpPr>
          <p:nvPr/>
        </p:nvSpPr>
        <p:spPr bwMode="auto">
          <a:xfrm flipV="1">
            <a:off x="6491288" y="5651500"/>
            <a:ext cx="223837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3" name="Line 14"/>
          <p:cNvSpPr>
            <a:spLocks noChangeShapeType="1"/>
          </p:cNvSpPr>
          <p:nvPr/>
        </p:nvSpPr>
        <p:spPr bwMode="auto">
          <a:xfrm>
            <a:off x="7089775" y="5546725"/>
            <a:ext cx="615950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4" name="Line 15"/>
          <p:cNvSpPr>
            <a:spLocks noChangeShapeType="1"/>
          </p:cNvSpPr>
          <p:nvPr/>
        </p:nvSpPr>
        <p:spPr bwMode="auto">
          <a:xfrm flipV="1">
            <a:off x="7869238" y="3797300"/>
            <a:ext cx="204787" cy="549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5" name="Line 16"/>
          <p:cNvSpPr>
            <a:spLocks noChangeShapeType="1"/>
          </p:cNvSpPr>
          <p:nvPr/>
        </p:nvSpPr>
        <p:spPr bwMode="auto">
          <a:xfrm flipV="1">
            <a:off x="8005763" y="4048125"/>
            <a:ext cx="855662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6" name="Line 17"/>
          <p:cNvSpPr>
            <a:spLocks noChangeShapeType="1"/>
          </p:cNvSpPr>
          <p:nvPr/>
        </p:nvSpPr>
        <p:spPr bwMode="auto">
          <a:xfrm flipH="1" flipV="1">
            <a:off x="5995988" y="4197350"/>
            <a:ext cx="239712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7" name="Line 18"/>
          <p:cNvSpPr>
            <a:spLocks noChangeShapeType="1"/>
          </p:cNvSpPr>
          <p:nvPr/>
        </p:nvSpPr>
        <p:spPr bwMode="auto">
          <a:xfrm flipH="1">
            <a:off x="5711825" y="6296025"/>
            <a:ext cx="419100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8" name="Line 19"/>
          <p:cNvSpPr>
            <a:spLocks noChangeShapeType="1"/>
          </p:cNvSpPr>
          <p:nvPr/>
        </p:nvSpPr>
        <p:spPr bwMode="auto">
          <a:xfrm>
            <a:off x="8094663" y="6145213"/>
            <a:ext cx="90487" cy="712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19" name="Line 20"/>
          <p:cNvSpPr>
            <a:spLocks noChangeShapeType="1"/>
          </p:cNvSpPr>
          <p:nvPr/>
        </p:nvSpPr>
        <p:spPr bwMode="auto">
          <a:xfrm flipV="1">
            <a:off x="8154988" y="5651500"/>
            <a:ext cx="749300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4120" name="Line 22"/>
          <p:cNvSpPr>
            <a:spLocks noChangeShapeType="1"/>
          </p:cNvSpPr>
          <p:nvPr/>
        </p:nvSpPr>
        <p:spPr bwMode="auto">
          <a:xfrm flipV="1">
            <a:off x="6896100" y="4527550"/>
            <a:ext cx="600075" cy="585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099" name="Object 23"/>
          <p:cNvGraphicFramePr>
            <a:graphicFrameLocks noChangeAspect="1"/>
          </p:cNvGraphicFramePr>
          <p:nvPr/>
        </p:nvGraphicFramePr>
        <p:xfrm>
          <a:off x="6808788" y="4433888"/>
          <a:ext cx="327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22"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4433888"/>
                        <a:ext cx="327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7597775" y="5054600"/>
          <a:ext cx="3540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23" name="Equation" r:id="rId8" imgW="177480" imgH="241200" progId="Equation.3">
                  <p:embed/>
                </p:oleObj>
              </mc:Choice>
              <mc:Fallback>
                <p:oleObj name="Equation" r:id="rId8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7775" y="5054600"/>
                        <a:ext cx="3540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" name="Line 25"/>
          <p:cNvSpPr>
            <a:spLocks noChangeShapeType="1"/>
          </p:cNvSpPr>
          <p:nvPr/>
        </p:nvSpPr>
        <p:spPr bwMode="auto">
          <a:xfrm flipH="1">
            <a:off x="7194550" y="4868863"/>
            <a:ext cx="511175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aphicFrame>
        <p:nvGraphicFramePr>
          <p:cNvPr id="4101" name="Object 26"/>
          <p:cNvGraphicFramePr>
            <a:graphicFrameLocks noChangeAspect="1"/>
          </p:cNvGraphicFramePr>
          <p:nvPr/>
        </p:nvGraphicFramePr>
        <p:xfrm>
          <a:off x="7173913" y="4792663"/>
          <a:ext cx="3254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24" name="Equation" r:id="rId10" imgW="190440" imgH="241200" progId="Equation.3">
                  <p:embed/>
                </p:oleObj>
              </mc:Choice>
              <mc:Fallback>
                <p:oleObj name="Equation" r:id="rId10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3913" y="4792663"/>
                        <a:ext cx="3254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7407275" y="2828925"/>
            <a:ext cx="465138" cy="450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2000" b="1">
              <a:solidFill>
                <a:srgbClr val="000000"/>
              </a:solidFill>
              <a:latin typeface="Comic Sans MS" pitchFamily="66" charset="0"/>
              <a:ea typeface=""/>
            </a:endParaRPr>
          </a:p>
        </p:txBody>
      </p:sp>
      <p:cxnSp>
        <p:nvCxnSpPr>
          <p:cNvPr id="4123" name="Straight Connector 30"/>
          <p:cNvCxnSpPr>
            <a:cxnSpLocks noChangeShapeType="1"/>
            <a:stCxn id="26" idx="5"/>
          </p:cNvCxnSpPr>
          <p:nvPr/>
        </p:nvCxnSpPr>
        <p:spPr bwMode="auto">
          <a:xfrm rot="16200000" flipH="1">
            <a:off x="7771607" y="3245643"/>
            <a:ext cx="304800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4" name="Rectangle 28"/>
          <p:cNvSpPr>
            <a:spLocks noChangeArrowheads="1"/>
          </p:cNvSpPr>
          <p:nvPr/>
        </p:nvSpPr>
        <p:spPr bwMode="auto">
          <a:xfrm>
            <a:off x="7318375" y="2484438"/>
            <a:ext cx="1385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41972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distributed distance vector protocols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ea typeface=""/>
              </a:rPr>
              <a:t>synchronous Bellman-Ford (SBF)</a:t>
            </a:r>
          </a:p>
        </p:txBody>
      </p:sp>
    </p:spTree>
    <p:extLst>
      <p:ext uri="{BB962C8B-B14F-4D97-AF65-F5344CB8AC3E}">
        <p14:creationId xmlns:p14="http://schemas.microsoft.com/office/powerpoint/2010/main" val="2004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42C38128-273A-2C47-AC2B-986DFBA8749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Synchronous Bellman-Ford (SBF)</a:t>
            </a:r>
            <a:endParaRPr lang="en-US" altLang="en-US" sz="280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9062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Nodes update in rounds: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there is a global clock;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beginning of each round, each node sends its estimate to all of its neighbors;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at the end of the round, updates its estimation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881188" y="3346450"/>
          <a:ext cx="569118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33" name="Equation" r:id="rId4" imgW="1968480" imgH="241200" progId="Equation.3">
                  <p:embed/>
                </p:oleObj>
              </mc:Choice>
              <mc:Fallback>
                <p:oleObj name="Equation" r:id="rId4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3346450"/>
                        <a:ext cx="5691187" cy="700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8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2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43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44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5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6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7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48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5149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5242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43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0" name="Group 32"/>
          <p:cNvGrpSpPr>
            <a:grpSpLocks/>
          </p:cNvGrpSpPr>
          <p:nvPr/>
        </p:nvGrpSpPr>
        <p:grpSpPr bwMode="auto">
          <a:xfrm>
            <a:off x="7261225" y="1289050"/>
            <a:ext cx="455613" cy="396875"/>
            <a:chOff x="1740" y="2306"/>
            <a:chExt cx="316" cy="274"/>
          </a:xfrm>
        </p:grpSpPr>
        <p:sp>
          <p:nvSpPr>
            <p:cNvPr id="5234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35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6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37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8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9" name="Group 38"/>
            <p:cNvGrpSpPr>
              <a:grpSpLocks/>
            </p:cNvGrpSpPr>
            <p:nvPr/>
          </p:nvGrpSpPr>
          <p:grpSpPr bwMode="auto">
            <a:xfrm>
              <a:off x="1781" y="2306"/>
              <a:ext cx="238" cy="274"/>
              <a:chOff x="2936" y="2429"/>
              <a:chExt cx="241" cy="274"/>
            </a:xfrm>
          </p:grpSpPr>
          <p:sp>
            <p:nvSpPr>
              <p:cNvPr id="5240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41" name="Text Box 40"/>
              <p:cNvSpPr txBox="1">
                <a:spLocks noChangeArrowheads="1"/>
              </p:cNvSpPr>
              <p:nvPr/>
            </p:nvSpPr>
            <p:spPr bwMode="auto">
              <a:xfrm>
                <a:off x="2936" y="2429"/>
                <a:ext cx="241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1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5226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7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8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9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230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5231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5232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233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 b="1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 b="1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5152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5224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5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5153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5222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223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5154" name="Text Box 56"/>
          <p:cNvSpPr txBox="1">
            <a:spLocks noChangeArrowheads="1"/>
          </p:cNvSpPr>
          <p:nvPr/>
        </p:nvSpPr>
        <p:spPr bwMode="auto">
          <a:xfrm>
            <a:off x="6935788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5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6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10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7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8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59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160" name="Line 62"/>
          <p:cNvSpPr>
            <a:spLocks noChangeShapeType="1"/>
          </p:cNvSpPr>
          <p:nvPr/>
        </p:nvSpPr>
        <p:spPr bwMode="auto">
          <a:xfrm>
            <a:off x="914400" y="44672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1" name="Line 63"/>
          <p:cNvSpPr>
            <a:spLocks noChangeShapeType="1"/>
          </p:cNvSpPr>
          <p:nvPr/>
        </p:nvSpPr>
        <p:spPr bwMode="auto">
          <a:xfrm>
            <a:off x="933450" y="511492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2" name="Line 64"/>
          <p:cNvSpPr>
            <a:spLocks noChangeShapeType="1"/>
          </p:cNvSpPr>
          <p:nvPr/>
        </p:nvSpPr>
        <p:spPr bwMode="auto">
          <a:xfrm>
            <a:off x="917575" y="5743575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3" name="Line 65"/>
          <p:cNvSpPr>
            <a:spLocks noChangeShapeType="1"/>
          </p:cNvSpPr>
          <p:nvPr/>
        </p:nvSpPr>
        <p:spPr bwMode="auto">
          <a:xfrm>
            <a:off x="1409700" y="4048125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4" name="Line 66"/>
          <p:cNvSpPr>
            <a:spLocks noChangeShapeType="1"/>
          </p:cNvSpPr>
          <p:nvPr/>
        </p:nvSpPr>
        <p:spPr bwMode="auto">
          <a:xfrm>
            <a:off x="3136900" y="40655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5" name="Line 67"/>
          <p:cNvSpPr>
            <a:spLocks noChangeShapeType="1"/>
          </p:cNvSpPr>
          <p:nvPr/>
        </p:nvSpPr>
        <p:spPr bwMode="auto">
          <a:xfrm>
            <a:off x="4833938" y="4083050"/>
            <a:ext cx="14287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6" name="Line 68"/>
          <p:cNvSpPr>
            <a:spLocks noChangeShapeType="1"/>
          </p:cNvSpPr>
          <p:nvPr/>
        </p:nvSpPr>
        <p:spPr bwMode="auto">
          <a:xfrm>
            <a:off x="6318250" y="4052888"/>
            <a:ext cx="14288" cy="2578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7" name="Line 75"/>
          <p:cNvSpPr>
            <a:spLocks noChangeShapeType="1"/>
          </p:cNvSpPr>
          <p:nvPr/>
        </p:nvSpPr>
        <p:spPr bwMode="auto">
          <a:xfrm>
            <a:off x="927100" y="6208713"/>
            <a:ext cx="6910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168" name="Line 78"/>
          <p:cNvSpPr>
            <a:spLocks noChangeShapeType="1"/>
          </p:cNvSpPr>
          <p:nvPr/>
        </p:nvSpPr>
        <p:spPr bwMode="auto">
          <a:xfrm>
            <a:off x="928688" y="6618288"/>
            <a:ext cx="6910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9" name="Group 128"/>
          <p:cNvGrpSpPr>
            <a:grpSpLocks/>
          </p:cNvGrpSpPr>
          <p:nvPr/>
        </p:nvGrpSpPr>
        <p:grpSpPr bwMode="auto">
          <a:xfrm>
            <a:off x="1379538" y="4451350"/>
            <a:ext cx="1573212" cy="2159000"/>
            <a:chOff x="869" y="2804"/>
            <a:chExt cx="991" cy="1360"/>
          </a:xfrm>
        </p:grpSpPr>
        <p:sp>
          <p:nvSpPr>
            <p:cNvPr id="5211" name="Line 71"/>
            <p:cNvSpPr>
              <a:spLocks noChangeShapeType="1"/>
            </p:cNvSpPr>
            <p:nvPr/>
          </p:nvSpPr>
          <p:spPr bwMode="auto">
            <a:xfrm>
              <a:off x="906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2" name="Line 80"/>
            <p:cNvSpPr>
              <a:spLocks noChangeShapeType="1"/>
            </p:cNvSpPr>
            <p:nvPr/>
          </p:nvSpPr>
          <p:spPr bwMode="auto">
            <a:xfrm>
              <a:off x="897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3" name="Line 81"/>
            <p:cNvSpPr>
              <a:spLocks noChangeShapeType="1"/>
            </p:cNvSpPr>
            <p:nvPr/>
          </p:nvSpPr>
          <p:spPr bwMode="auto">
            <a:xfrm flipV="1">
              <a:off x="888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4" name="Line 82"/>
            <p:cNvSpPr>
              <a:spLocks noChangeShapeType="1"/>
            </p:cNvSpPr>
            <p:nvPr/>
          </p:nvSpPr>
          <p:spPr bwMode="auto">
            <a:xfrm>
              <a:off x="888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5" name="Line 83"/>
            <p:cNvSpPr>
              <a:spLocks noChangeShapeType="1"/>
            </p:cNvSpPr>
            <p:nvPr/>
          </p:nvSpPr>
          <p:spPr bwMode="auto">
            <a:xfrm flipV="1">
              <a:off x="878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6" name="Line 84"/>
            <p:cNvSpPr>
              <a:spLocks noChangeShapeType="1"/>
            </p:cNvSpPr>
            <p:nvPr/>
          </p:nvSpPr>
          <p:spPr bwMode="auto">
            <a:xfrm>
              <a:off x="869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7" name="Line 85"/>
            <p:cNvSpPr>
              <a:spLocks noChangeShapeType="1"/>
            </p:cNvSpPr>
            <p:nvPr/>
          </p:nvSpPr>
          <p:spPr bwMode="auto">
            <a:xfrm flipV="1">
              <a:off x="888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8" name="Line 86"/>
            <p:cNvSpPr>
              <a:spLocks noChangeShapeType="1"/>
            </p:cNvSpPr>
            <p:nvPr/>
          </p:nvSpPr>
          <p:spPr bwMode="auto">
            <a:xfrm>
              <a:off x="878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9" name="Line 87"/>
            <p:cNvSpPr>
              <a:spLocks noChangeShapeType="1"/>
            </p:cNvSpPr>
            <p:nvPr/>
          </p:nvSpPr>
          <p:spPr bwMode="auto">
            <a:xfrm flipV="1">
              <a:off x="906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0" name="Line 88"/>
            <p:cNvSpPr>
              <a:spLocks noChangeShapeType="1"/>
            </p:cNvSpPr>
            <p:nvPr/>
          </p:nvSpPr>
          <p:spPr bwMode="auto">
            <a:xfrm flipV="1">
              <a:off x="906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21" name="Line 89"/>
            <p:cNvSpPr>
              <a:spLocks noChangeShapeType="1"/>
            </p:cNvSpPr>
            <p:nvPr/>
          </p:nvSpPr>
          <p:spPr bwMode="auto">
            <a:xfrm>
              <a:off x="888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170" name="Text Box 90"/>
          <p:cNvSpPr txBox="1">
            <a:spLocks noChangeArrowheads="1"/>
          </p:cNvSpPr>
          <p:nvPr/>
        </p:nvSpPr>
        <p:spPr bwMode="auto">
          <a:xfrm>
            <a:off x="433388" y="4183063"/>
            <a:ext cx="350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A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1" name="Text Box 91"/>
          <p:cNvSpPr txBox="1">
            <a:spLocks noChangeArrowheads="1"/>
          </p:cNvSpPr>
          <p:nvPr/>
        </p:nvSpPr>
        <p:spPr bwMode="auto">
          <a:xfrm>
            <a:off x="441325" y="4916488"/>
            <a:ext cx="328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B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2" name="Text Box 92"/>
          <p:cNvSpPr txBox="1">
            <a:spLocks noChangeArrowheads="1"/>
          </p:cNvSpPr>
          <p:nvPr/>
        </p:nvSpPr>
        <p:spPr bwMode="auto">
          <a:xfrm>
            <a:off x="436563" y="5549900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3" name="Text Box 93"/>
          <p:cNvSpPr txBox="1">
            <a:spLocks noChangeArrowheads="1"/>
          </p:cNvSpPr>
          <p:nvPr/>
        </p:nvSpPr>
        <p:spPr bwMode="auto">
          <a:xfrm>
            <a:off x="450850" y="602615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174" name="Text Box 94"/>
          <p:cNvSpPr txBox="1">
            <a:spLocks noChangeArrowheads="1"/>
          </p:cNvSpPr>
          <p:nvPr/>
        </p:nvSpPr>
        <p:spPr bwMode="auto">
          <a:xfrm>
            <a:off x="446088" y="64071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0" name="Group 129"/>
          <p:cNvGrpSpPr>
            <a:grpSpLocks/>
          </p:cNvGrpSpPr>
          <p:nvPr/>
        </p:nvGrpSpPr>
        <p:grpSpPr bwMode="auto">
          <a:xfrm>
            <a:off x="3106738" y="4424363"/>
            <a:ext cx="1573212" cy="2159000"/>
            <a:chOff x="1957" y="2787"/>
            <a:chExt cx="991" cy="1360"/>
          </a:xfrm>
        </p:grpSpPr>
        <p:sp>
          <p:nvSpPr>
            <p:cNvPr id="5200" name="Line 95"/>
            <p:cNvSpPr>
              <a:spLocks noChangeShapeType="1"/>
            </p:cNvSpPr>
            <p:nvPr/>
          </p:nvSpPr>
          <p:spPr bwMode="auto">
            <a:xfrm>
              <a:off x="1994" y="280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1" name="Line 96"/>
            <p:cNvSpPr>
              <a:spLocks noChangeShapeType="1"/>
            </p:cNvSpPr>
            <p:nvPr/>
          </p:nvSpPr>
          <p:spPr bwMode="auto">
            <a:xfrm>
              <a:off x="1985" y="280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2" name="Line 97"/>
            <p:cNvSpPr>
              <a:spLocks noChangeShapeType="1"/>
            </p:cNvSpPr>
            <p:nvPr/>
          </p:nvSpPr>
          <p:spPr bwMode="auto">
            <a:xfrm flipV="1">
              <a:off x="1976" y="278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3" name="Line 98"/>
            <p:cNvSpPr>
              <a:spLocks noChangeShapeType="1"/>
            </p:cNvSpPr>
            <p:nvPr/>
          </p:nvSpPr>
          <p:spPr bwMode="auto">
            <a:xfrm>
              <a:off x="1976" y="322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4" name="Line 99"/>
            <p:cNvSpPr>
              <a:spLocks noChangeShapeType="1"/>
            </p:cNvSpPr>
            <p:nvPr/>
          </p:nvSpPr>
          <p:spPr bwMode="auto">
            <a:xfrm flipV="1">
              <a:off x="1966" y="279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5" name="Line 100"/>
            <p:cNvSpPr>
              <a:spLocks noChangeShapeType="1"/>
            </p:cNvSpPr>
            <p:nvPr/>
          </p:nvSpPr>
          <p:spPr bwMode="auto">
            <a:xfrm>
              <a:off x="1957" y="360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6" name="Line 101"/>
            <p:cNvSpPr>
              <a:spLocks noChangeShapeType="1"/>
            </p:cNvSpPr>
            <p:nvPr/>
          </p:nvSpPr>
          <p:spPr bwMode="auto">
            <a:xfrm flipV="1">
              <a:off x="1976" y="320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7" name="Line 102"/>
            <p:cNvSpPr>
              <a:spLocks noChangeShapeType="1"/>
            </p:cNvSpPr>
            <p:nvPr/>
          </p:nvSpPr>
          <p:spPr bwMode="auto">
            <a:xfrm>
              <a:off x="1966" y="389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8" name="Line 103"/>
            <p:cNvSpPr>
              <a:spLocks noChangeShapeType="1"/>
            </p:cNvSpPr>
            <p:nvPr/>
          </p:nvSpPr>
          <p:spPr bwMode="auto">
            <a:xfrm flipV="1">
              <a:off x="1994" y="360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09" name="Line 104"/>
            <p:cNvSpPr>
              <a:spLocks noChangeShapeType="1"/>
            </p:cNvSpPr>
            <p:nvPr/>
          </p:nvSpPr>
          <p:spPr bwMode="auto">
            <a:xfrm flipV="1">
              <a:off x="1994" y="390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210" name="Line 105"/>
            <p:cNvSpPr>
              <a:spLocks noChangeShapeType="1"/>
            </p:cNvSpPr>
            <p:nvPr/>
          </p:nvSpPr>
          <p:spPr bwMode="auto">
            <a:xfrm>
              <a:off x="1976" y="319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1" name="Group 130"/>
          <p:cNvGrpSpPr>
            <a:grpSpLocks/>
          </p:cNvGrpSpPr>
          <p:nvPr/>
        </p:nvGrpSpPr>
        <p:grpSpPr bwMode="auto">
          <a:xfrm>
            <a:off x="4784725" y="4440238"/>
            <a:ext cx="1573213" cy="2159000"/>
            <a:chOff x="3014" y="2797"/>
            <a:chExt cx="991" cy="1360"/>
          </a:xfrm>
        </p:grpSpPr>
        <p:sp>
          <p:nvSpPr>
            <p:cNvPr id="5189" name="Line 106"/>
            <p:cNvSpPr>
              <a:spLocks noChangeShapeType="1"/>
            </p:cNvSpPr>
            <p:nvPr/>
          </p:nvSpPr>
          <p:spPr bwMode="auto">
            <a:xfrm>
              <a:off x="3051" y="2816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0" name="Line 107"/>
            <p:cNvSpPr>
              <a:spLocks noChangeShapeType="1"/>
            </p:cNvSpPr>
            <p:nvPr/>
          </p:nvSpPr>
          <p:spPr bwMode="auto">
            <a:xfrm>
              <a:off x="3042" y="2816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1" name="Line 108"/>
            <p:cNvSpPr>
              <a:spLocks noChangeShapeType="1"/>
            </p:cNvSpPr>
            <p:nvPr/>
          </p:nvSpPr>
          <p:spPr bwMode="auto">
            <a:xfrm flipV="1">
              <a:off x="3033" y="2797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2" name="Line 109"/>
            <p:cNvSpPr>
              <a:spLocks noChangeShapeType="1"/>
            </p:cNvSpPr>
            <p:nvPr/>
          </p:nvSpPr>
          <p:spPr bwMode="auto">
            <a:xfrm>
              <a:off x="3033" y="3232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3" name="Line 110"/>
            <p:cNvSpPr>
              <a:spLocks noChangeShapeType="1"/>
            </p:cNvSpPr>
            <p:nvPr/>
          </p:nvSpPr>
          <p:spPr bwMode="auto">
            <a:xfrm flipV="1">
              <a:off x="3023" y="2807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4" name="Line 111"/>
            <p:cNvSpPr>
              <a:spLocks noChangeShapeType="1"/>
            </p:cNvSpPr>
            <p:nvPr/>
          </p:nvSpPr>
          <p:spPr bwMode="auto">
            <a:xfrm>
              <a:off x="3014" y="3619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5" name="Line 112"/>
            <p:cNvSpPr>
              <a:spLocks noChangeShapeType="1"/>
            </p:cNvSpPr>
            <p:nvPr/>
          </p:nvSpPr>
          <p:spPr bwMode="auto">
            <a:xfrm flipV="1">
              <a:off x="3033" y="3213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6" name="Line 113"/>
            <p:cNvSpPr>
              <a:spLocks noChangeShapeType="1"/>
            </p:cNvSpPr>
            <p:nvPr/>
          </p:nvSpPr>
          <p:spPr bwMode="auto">
            <a:xfrm>
              <a:off x="3023" y="3902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7" name="Line 114"/>
            <p:cNvSpPr>
              <a:spLocks noChangeShapeType="1"/>
            </p:cNvSpPr>
            <p:nvPr/>
          </p:nvSpPr>
          <p:spPr bwMode="auto">
            <a:xfrm flipV="1">
              <a:off x="3051" y="3619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8" name="Line 115"/>
            <p:cNvSpPr>
              <a:spLocks noChangeShapeType="1"/>
            </p:cNvSpPr>
            <p:nvPr/>
          </p:nvSpPr>
          <p:spPr bwMode="auto">
            <a:xfrm flipV="1">
              <a:off x="3051" y="3912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99" name="Line 116"/>
            <p:cNvSpPr>
              <a:spLocks noChangeShapeType="1"/>
            </p:cNvSpPr>
            <p:nvPr/>
          </p:nvSpPr>
          <p:spPr bwMode="auto">
            <a:xfrm>
              <a:off x="3033" y="3203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pSp>
        <p:nvGrpSpPr>
          <p:cNvPr id="12" name="Group 131"/>
          <p:cNvGrpSpPr>
            <a:grpSpLocks/>
          </p:cNvGrpSpPr>
          <p:nvPr/>
        </p:nvGrpSpPr>
        <p:grpSpPr bwMode="auto">
          <a:xfrm>
            <a:off x="6283325" y="4451350"/>
            <a:ext cx="1573213" cy="2159000"/>
            <a:chOff x="3958" y="2804"/>
            <a:chExt cx="991" cy="1360"/>
          </a:xfrm>
        </p:grpSpPr>
        <p:sp>
          <p:nvSpPr>
            <p:cNvPr id="5178" name="Line 117"/>
            <p:cNvSpPr>
              <a:spLocks noChangeShapeType="1"/>
            </p:cNvSpPr>
            <p:nvPr/>
          </p:nvSpPr>
          <p:spPr bwMode="auto">
            <a:xfrm>
              <a:off x="3995" y="2823"/>
              <a:ext cx="737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79" name="Line 118"/>
            <p:cNvSpPr>
              <a:spLocks noChangeShapeType="1"/>
            </p:cNvSpPr>
            <p:nvPr/>
          </p:nvSpPr>
          <p:spPr bwMode="auto">
            <a:xfrm>
              <a:off x="3986" y="2823"/>
              <a:ext cx="34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0" name="Line 119"/>
            <p:cNvSpPr>
              <a:spLocks noChangeShapeType="1"/>
            </p:cNvSpPr>
            <p:nvPr/>
          </p:nvSpPr>
          <p:spPr bwMode="auto">
            <a:xfrm flipV="1">
              <a:off x="3977" y="2804"/>
              <a:ext cx="72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1" name="Line 120"/>
            <p:cNvSpPr>
              <a:spLocks noChangeShapeType="1"/>
            </p:cNvSpPr>
            <p:nvPr/>
          </p:nvSpPr>
          <p:spPr bwMode="auto">
            <a:xfrm>
              <a:off x="3977" y="3239"/>
              <a:ext cx="27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2" name="Line 121"/>
            <p:cNvSpPr>
              <a:spLocks noChangeShapeType="1"/>
            </p:cNvSpPr>
            <p:nvPr/>
          </p:nvSpPr>
          <p:spPr bwMode="auto">
            <a:xfrm flipV="1">
              <a:off x="3967" y="2814"/>
              <a:ext cx="359" cy="8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3" name="Line 122"/>
            <p:cNvSpPr>
              <a:spLocks noChangeShapeType="1"/>
            </p:cNvSpPr>
            <p:nvPr/>
          </p:nvSpPr>
          <p:spPr bwMode="auto">
            <a:xfrm>
              <a:off x="3958" y="3626"/>
              <a:ext cx="406" cy="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4" name="Line 123"/>
            <p:cNvSpPr>
              <a:spLocks noChangeShapeType="1"/>
            </p:cNvSpPr>
            <p:nvPr/>
          </p:nvSpPr>
          <p:spPr bwMode="auto">
            <a:xfrm flipV="1">
              <a:off x="3977" y="3220"/>
              <a:ext cx="302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5" name="Line 124"/>
            <p:cNvSpPr>
              <a:spLocks noChangeShapeType="1"/>
            </p:cNvSpPr>
            <p:nvPr/>
          </p:nvSpPr>
          <p:spPr bwMode="auto">
            <a:xfrm>
              <a:off x="3967" y="3909"/>
              <a:ext cx="32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6" name="Line 125"/>
            <p:cNvSpPr>
              <a:spLocks noChangeShapeType="1"/>
            </p:cNvSpPr>
            <p:nvPr/>
          </p:nvSpPr>
          <p:spPr bwMode="auto">
            <a:xfrm flipV="1">
              <a:off x="3995" y="3626"/>
              <a:ext cx="576" cy="5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7" name="Line 126"/>
            <p:cNvSpPr>
              <a:spLocks noChangeShapeType="1"/>
            </p:cNvSpPr>
            <p:nvPr/>
          </p:nvSpPr>
          <p:spPr bwMode="auto">
            <a:xfrm flipV="1">
              <a:off x="3995" y="3919"/>
              <a:ext cx="95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188" name="Line 127"/>
            <p:cNvSpPr>
              <a:spLocks noChangeShapeType="1"/>
            </p:cNvSpPr>
            <p:nvPr/>
          </p:nvSpPr>
          <p:spPr bwMode="auto">
            <a:xfrm>
              <a:off x="3977" y="3210"/>
              <a:ext cx="97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aphicFrame>
        <p:nvGraphicFramePr>
          <p:cNvPr id="13435" name="Object 5"/>
          <p:cNvGraphicFramePr>
            <a:graphicFrameLocks noChangeAspect="1"/>
          </p:cNvGraphicFramePr>
          <p:nvPr/>
        </p:nvGraphicFramePr>
        <p:xfrm>
          <a:off x="866775" y="3735388"/>
          <a:ext cx="11080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34" name="Equation" r:id="rId6" imgW="406080" imgH="203040" progId="Equation.3">
                  <p:embed/>
                </p:oleObj>
              </mc:Choice>
              <mc:Fallback>
                <p:oleObj name="Equation" r:id="rId6" imgW="406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3735388"/>
                        <a:ext cx="1108075" cy="495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control-plane path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11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3029C94-7924-0140-8E8F-4B603B45086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</p:spPr>
            <p:txBody>
              <a:bodyPr/>
              <a:lstStyle/>
              <a:p>
                <a:r>
                  <a:rPr lang="en-US" altLang="zh-CN" sz="3600" dirty="0">
                    <a:ea typeface="宋体" charset="-122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sz="3600" dirty="0">
                  <a:sym typeface="Symbol" charset="2"/>
                </a:endParaRPr>
              </a:p>
            </p:txBody>
          </p:sp>
        </mc:Choice>
        <mc:Fallback xmlns="">
          <p:sp>
            <p:nvSpPr>
              <p:cNvPr id="614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9113" y="125413"/>
                <a:ext cx="8024812" cy="1143000"/>
              </a:xfrm>
              <a:blipFill rotWithShape="0">
                <a:blip r:embed="rId4"/>
                <a:stretch>
                  <a:fillRect l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1895475" y="2914650"/>
          <a:ext cx="44069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51" name="Equation" r:id="rId5" imgW="1422360" imgH="457200" progId="Equation.3">
                  <p:embed/>
                </p:oleObj>
              </mc:Choice>
              <mc:Fallback>
                <p:oleObj name="Equation" r:id="rId5" imgW="1422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2914650"/>
                        <a:ext cx="4406900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Freeform 7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1" name="Freeform 8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2" name="Oval 9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6" name="Oval 13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7" name="Oval 14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58" name="Line 15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59" name="Line 16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0" name="Rectangle 17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1" name="Oval 18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2" name="Oval 19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3" name="Line 20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4" name="Line 21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5" name="Rectangle 22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66" name="Oval 23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6167" name="Freeform 24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8" name="Freeform 25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69" name="Freeform 26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0" name="Freeform 27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6171" name="Freeform 28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6172" name="Group 29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6203" name="Rectangle 30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204" name="Text Box 31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3" name="Group 32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6195" name="Oval 33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96" name="Line 34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7" name="Line 35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8" name="Rectangle 36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9" name="Oval 37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200" name="Group 38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6201" name="Rectangle 3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202" name="Text Box 40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4" name="Group 41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6187" name="Oval 42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8" name="Line 43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89" name="Line 44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6190" name="Rectangle 45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6191" name="Oval 46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6192" name="Group 47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6193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6194" name="Text Box 49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6175" name="Group 50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6185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6" name="Text Box 52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6176" name="Group 53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6183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6184" name="Text Box 55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6177" name="Text Box 56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8" name="Text Box 57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79" name="Text Box 58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0" name="Text Box 59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1" name="Text Box 60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82" name="Text Box 61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3683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07E4462-812B-BF49-8254-03D02042487F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5060" name="Group 78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5080" name="Freeform 5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1" name="Freeform 6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2" name="Oval 7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3" name="Line 8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4" name="Line 9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5" name="Rectangle 10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86" name="Oval 11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7" name="Oval 12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88" name="Line 13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89" name="Line 14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0" name="Rectangle 15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1" name="Oval 16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2" name="Oval 17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3" name="Line 18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4" name="Line 19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5" name="Rectangle 20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096" name="Oval 21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97" name="Freeform 22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8" name="Freeform 23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099" name="Freeform 24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0" name="Freeform 25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5101" name="Freeform 26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5102" name="Group 27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5133" name="Rectangle 2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34" name="Text Box 29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3" name="Group 30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5125" name="Oval 31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26" name="Line 32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7" name="Line 33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8" name="Rectangle 34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9" name="Oval 35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30" name="Group 36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5131" name="Rectangle 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3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4" name="Group 39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5117" name="Oval 40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8" name="Line 41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19" name="Line 42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5120" name="Rectangle 43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5121" name="Oval 44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5122" name="Group 45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5123" name="Rectangle 4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512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5105" name="Group 48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511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6" name="Text Box 50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5106" name="Group 51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511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5114" name="Text Box 53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5107" name="Text Box 54"/>
            <p:cNvSpPr txBox="1">
              <a:spLocks noChangeArrowheads="1"/>
            </p:cNvSpPr>
            <p:nvPr/>
          </p:nvSpPr>
          <p:spPr bwMode="auto">
            <a:xfrm>
              <a:off x="4359" y="26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8" name="Text Box 55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09" name="Text Box 56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0" name="Text Box 57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1" name="Text Box 58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5112" name="Text Box 59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5061" name="Text Box 60"/>
          <p:cNvSpPr txBox="1">
            <a:spLocks noChangeArrowheads="1"/>
          </p:cNvSpPr>
          <p:nvPr/>
        </p:nvSpPr>
        <p:spPr bwMode="auto">
          <a:xfrm>
            <a:off x="1965325" y="19986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5062" name="Line 62"/>
          <p:cNvSpPr>
            <a:spLocks noChangeShapeType="1"/>
          </p:cNvSpPr>
          <p:nvPr/>
        </p:nvSpPr>
        <p:spPr bwMode="auto">
          <a:xfrm>
            <a:off x="779463" y="24130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657225" y="2465390"/>
            <a:ext cx="6756400" cy="461963"/>
            <a:chOff x="414" y="1553"/>
            <a:chExt cx="4256" cy="291"/>
          </a:xfrm>
        </p:grpSpPr>
        <p:sp>
          <p:nvSpPr>
            <p:cNvPr id="45078" name="Text Box 6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9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9" name="Text 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0" b="-1328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064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612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destination; d(t) is a vector consisting of </a:t>
            </a:r>
            <a:br>
              <a:rPr lang="en-US" altLang="zh-CN" sz="1800">
                <a:solidFill>
                  <a:srgbClr val="000000"/>
                </a:solidFill>
                <a:ea typeface="宋体" charset="-122"/>
              </a:rPr>
            </a:b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estimation of each node at round t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666750" y="3103563"/>
            <a:ext cx="6756400" cy="457200"/>
            <a:chOff x="414" y="1553"/>
            <a:chExt cx="4256" cy="288"/>
          </a:xfrm>
        </p:grpSpPr>
        <p:sp>
          <p:nvSpPr>
            <p:cNvPr id="45076" name="Text Box 67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7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</a:rPr>
                    <a:t>           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Arial" charset="0"/>
                      <a:ea typeface="宋体" charset="-122"/>
                      <a:sym typeface="Symbol" charset="2"/>
                    </a:rPr>
                    <a:t>2             2           0</a:t>
                  </a:r>
                  <a:endParaRPr lang="en-US" altLang="en-US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endParaRPr>
                </a:p>
              </p:txBody>
            </p:sp>
          </mc:Choice>
          <mc:Fallback xmlns="">
            <p:sp>
              <p:nvSpPr>
                <p:cNvPr id="45077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" y="1553"/>
                  <a:ext cx="3444" cy="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01333" b="-136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690563" y="3756025"/>
            <a:ext cx="6756400" cy="457200"/>
            <a:chOff x="414" y="1553"/>
            <a:chExt cx="4256" cy="288"/>
          </a:xfrm>
        </p:grpSpPr>
        <p:sp>
          <p:nvSpPr>
            <p:cNvPr id="45074" name="Text Box 7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5" name="Text Box 7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685800" y="4365625"/>
            <a:ext cx="6756400" cy="457200"/>
            <a:chOff x="414" y="1553"/>
            <a:chExt cx="4256" cy="288"/>
          </a:xfrm>
        </p:grpSpPr>
        <p:sp>
          <p:nvSpPr>
            <p:cNvPr id="45072" name="Text Box 73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3" name="Text Box 74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75"/>
          <p:cNvGrpSpPr>
            <a:grpSpLocks/>
          </p:cNvGrpSpPr>
          <p:nvPr/>
        </p:nvGrpSpPr>
        <p:grpSpPr bwMode="auto">
          <a:xfrm>
            <a:off x="681038" y="5146675"/>
            <a:ext cx="6756400" cy="457200"/>
            <a:chOff x="414" y="1553"/>
            <a:chExt cx="4256" cy="288"/>
          </a:xfrm>
        </p:grpSpPr>
        <p:sp>
          <p:nvSpPr>
            <p:cNvPr id="45070" name="Text Box 76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5071" name="Text Box 77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2             2           0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5647" name="Text Box 79"/>
              <p:cNvSpPr txBox="1">
                <a:spLocks noChangeArrowheads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 </a:t>
                </a:r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=d* </a:t>
                </a:r>
              </a:p>
            </p:txBody>
          </p:sp>
        </mc:Choice>
        <mc:Fallback xmlns="">
          <p:sp>
            <p:nvSpPr>
              <p:cNvPr id="365647" name="Text 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4800" y="6121400"/>
                <a:ext cx="56108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9" t="-95082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Object 4">
            <a:extLst>
              <a:ext uri="{FF2B5EF4-FFF2-40B4-BE49-F238E27FC236}">
                <a16:creationId xmlns:a16="http://schemas.microsoft.com/office/drawing/2014/main" id="{DBE837B5-96F9-484C-82D0-1A6338D7C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7856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35" name="Equation" r:id="rId7" imgW="1968480" imgH="241200" progId="Equation.3">
                  <p:embed/>
                </p:oleObj>
              </mc:Choice>
              <mc:Fallback>
                <p:oleObj name="Equation" r:id="rId7" imgW="1968480" imgH="24120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2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0A8277D-092D-7B41-9E35-2720A8F3F4A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charset="-122"/>
              </a:rPr>
              <a:t>A Nice Property of SBF: Monotonicity</a:t>
            </a:r>
            <a:endParaRPr lang="en-US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00200"/>
                <a:ext cx="8232775" cy="4856163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Consider two configurations d(t) and d’(t)</a:t>
                </a:r>
              </a:p>
              <a:p>
                <a:pPr lvl="1">
                  <a:buFont typeface="Wingdings" pitchFamily="2" charset="2"/>
                  <a:buChar char="q"/>
                </a:pPr>
                <a:endParaRPr lang="en-US" altLang="zh-CN" dirty="0">
                  <a:ea typeface="宋体" charset="-122"/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If d(t)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d’(t)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i.e., each node has a higher estimate in one scenario (d) than in another scenario (d’), </a:t>
                </a:r>
              </a:p>
              <a:p>
                <a:pPr lvl="1"/>
                <a:endParaRPr lang="en-US" altLang="zh-CN" dirty="0">
                  <a:ea typeface="宋体" charset="-122"/>
                  <a:sym typeface="Symbol" charset="2"/>
                </a:endParaRP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then d(t+1)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 d’(t+1)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  <a:sym typeface="Symbol" charset="2"/>
                  </a:rPr>
                  <a:t>i.e., each node has a higher estimate in d than in d’ after one round of synchronous update.</a:t>
                </a:r>
              </a:p>
            </p:txBody>
          </p:sp>
        </mc:Choice>
        <mc:Fallback xmlns="">
          <p:sp>
            <p:nvSpPr>
              <p:cNvPr id="717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00200"/>
                <a:ext cx="8232775" cy="4856163"/>
              </a:xfrm>
              <a:blipFill>
                <a:blip r:embed="rId4"/>
                <a:stretch>
                  <a:fillRect l="-770" t="-1305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5084763" y="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75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547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753D0D76-FD70-464C-BA9D-FCD07367EF7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</p:spPr>
            <p:txBody>
              <a:bodyPr/>
              <a:lstStyle/>
              <a:p>
                <a:r>
                  <a:rPr lang="en-US" altLang="zh-CN" sz="2800" dirty="0">
                    <a:ea typeface="宋体" charset="-122"/>
                  </a:rPr>
                  <a:t>Correctness of SBF/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819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  <a:blipFill rotWithShape="0">
                <a:blip r:embed="rId4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7477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Claim: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</a:t>
            </a:r>
            <a:r>
              <a:rPr lang="en-US" altLang="zh-CN" dirty="0">
                <a:ea typeface="宋体" charset="-122"/>
              </a:rPr>
              <a:t> is the length </a:t>
            </a:r>
            <a:r>
              <a:rPr lang="en-US" altLang="zh-CN" dirty="0">
                <a:latin typeface="Courier New" charset="0"/>
                <a:ea typeface="宋体" charset="-122"/>
              </a:rPr>
              <a:t>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</a:t>
            </a:r>
            <a:r>
              <a:rPr lang="en-US" altLang="zh-CN" dirty="0">
                <a:ea typeface="宋体" charset="-122"/>
              </a:rPr>
              <a:t> of a shortest path from </a:t>
            </a:r>
            <a:r>
              <a:rPr lang="en-US" altLang="zh-CN" dirty="0" err="1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to the destination using  </a:t>
            </a:r>
            <a:r>
              <a:rPr lang="en-US" altLang="zh-CN" dirty="0">
                <a:latin typeface="Courier New" charset="0"/>
                <a:ea typeface="宋体" charset="-122"/>
              </a:rPr>
              <a:t>≤ h</a:t>
            </a:r>
            <a:r>
              <a:rPr lang="en-US" altLang="zh-CN" dirty="0">
                <a:ea typeface="宋体" charset="-122"/>
              </a:rPr>
              <a:t> hops</a:t>
            </a:r>
          </a:p>
          <a:p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base case: h = 0 is trivially true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assume true for </a:t>
            </a:r>
            <a:r>
              <a:rPr lang="en-US" altLang="zh-CN" dirty="0">
                <a:latin typeface="Courier New" charset="0"/>
                <a:ea typeface="宋体" charset="-122"/>
              </a:rPr>
              <a:t>≤</a:t>
            </a:r>
            <a:r>
              <a:rPr lang="en-US" altLang="zh-CN" dirty="0">
                <a:ea typeface="宋体" charset="-122"/>
              </a:rPr>
              <a:t> h,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 i.e., </a:t>
            </a:r>
            <a:r>
              <a:rPr lang="en-US" altLang="zh-CN" dirty="0">
                <a:latin typeface="Courier New" charset="0"/>
                <a:ea typeface="宋体" charset="-122"/>
              </a:rPr>
              <a:t>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(h)=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(h), L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(h-1)=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latin typeface="Courier New" charset="0"/>
                <a:ea typeface="宋体" charset="-122"/>
              </a:rPr>
              <a:t>d</a:t>
            </a:r>
            <a:r>
              <a:rPr lang="en-US" altLang="zh-CN" baseline="-25000" dirty="0">
                <a:latin typeface="Courier New" charset="0"/>
                <a:ea typeface="宋体" charset="-122"/>
              </a:rPr>
              <a:t>i</a:t>
            </a:r>
            <a:r>
              <a:rPr lang="en-US" altLang="zh-CN" dirty="0">
                <a:latin typeface="Courier New" charset="0"/>
                <a:ea typeface="宋体" charset="-122"/>
              </a:rPr>
              <a:t>(h-1), …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5084763" y="5715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99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5715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718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2008A5ED-90D5-4948-9BC5-BB77FB2D235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</p:spPr>
            <p:txBody>
              <a:bodyPr/>
              <a:lstStyle/>
              <a:p>
                <a:r>
                  <a:rPr lang="en-US" altLang="zh-CN" sz="2800" dirty="0">
                    <a:ea typeface="宋体" charset="-122"/>
                  </a:rPr>
                  <a:t>Correctness of SBF/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922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14300"/>
                <a:ext cx="8024813" cy="1143000"/>
              </a:xfrm>
              <a:blipFill rotWithShape="0">
                <a:blip r:embed="rId4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74775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consider </a:t>
            </a:r>
            <a:r>
              <a:rPr lang="en-US" altLang="zh-CN" dirty="0">
                <a:latin typeface="Courier New" charset="0"/>
                <a:ea typeface="宋体" charset="-122"/>
              </a:rPr>
              <a:t>≤ </a:t>
            </a:r>
            <a:r>
              <a:rPr lang="en-US" altLang="zh-CN" dirty="0">
                <a:ea typeface="宋体" charset="-122"/>
              </a:rPr>
              <a:t>h+1 hops: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084763" y="57150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59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57150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811213" y="2084388"/>
          <a:ext cx="176688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60" name="Equation" r:id="rId7" imgW="660240" imgH="228600" progId="Equation.3">
                  <p:embed/>
                </p:oleObj>
              </mc:Choice>
              <mc:Fallback>
                <p:oleObj name="Equation" r:id="rId7" imgW="660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84388"/>
                        <a:ext cx="1766887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7" name="Object 7"/>
          <p:cNvGraphicFramePr>
            <a:graphicFrameLocks noChangeAspect="1"/>
          </p:cNvGraphicFramePr>
          <p:nvPr/>
        </p:nvGraphicFramePr>
        <p:xfrm>
          <a:off x="2298700" y="3884613"/>
          <a:ext cx="36734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61" name="Equation" r:id="rId9" imgW="1371600" imgH="228600" progId="Equation.3">
                  <p:embed/>
                </p:oleObj>
              </mc:Choice>
              <mc:Fallback>
                <p:oleObj name="Equation" r:id="rId9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3884613"/>
                        <a:ext cx="367347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8" name="Object 8"/>
          <p:cNvGraphicFramePr>
            <a:graphicFrameLocks noChangeAspect="1"/>
          </p:cNvGraphicFramePr>
          <p:nvPr/>
        </p:nvGraphicFramePr>
        <p:xfrm>
          <a:off x="2266950" y="2994025"/>
          <a:ext cx="57467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62" name="Equation" r:id="rId11" imgW="2145960" imgH="241200" progId="Equation.3">
                  <p:embed/>
                </p:oleObj>
              </mc:Choice>
              <mc:Fallback>
                <p:oleObj name="Equation" r:id="rId11" imgW="2145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2994025"/>
                        <a:ext cx="574675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49" name="Object 9"/>
          <p:cNvGraphicFramePr>
            <a:graphicFrameLocks noChangeAspect="1"/>
          </p:cNvGraphicFramePr>
          <p:nvPr/>
        </p:nvGraphicFramePr>
        <p:xfrm>
          <a:off x="2668588" y="2076450"/>
          <a:ext cx="54070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63" name="Equation" r:id="rId13" imgW="2019240" imgH="241200" progId="Equation.3">
                  <p:embed/>
                </p:oleObj>
              </mc:Choice>
              <mc:Fallback>
                <p:oleObj name="Equation" r:id="rId13" imgW="2019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076450"/>
                        <a:ext cx="540702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50" name="Object 10"/>
          <p:cNvGraphicFramePr>
            <a:graphicFrameLocks noChangeAspect="1"/>
          </p:cNvGraphicFramePr>
          <p:nvPr/>
        </p:nvGraphicFramePr>
        <p:xfrm>
          <a:off x="960438" y="6045200"/>
          <a:ext cx="31940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64" name="Equation" r:id="rId15" imgW="1193760" imgH="228600" progId="Equation.3">
                  <p:embed/>
                </p:oleObj>
              </mc:Choice>
              <mc:Fallback>
                <p:oleObj name="Equation" r:id="rId15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6045200"/>
                        <a:ext cx="319405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11150" y="4568825"/>
            <a:ext cx="8183563" cy="1146175"/>
            <a:chOff x="196" y="2878"/>
            <a:chExt cx="5155" cy="722"/>
          </a:xfrm>
        </p:grpSpPr>
        <p:sp>
          <p:nvSpPr>
            <p:cNvPr id="9229" name="Rectangle 12"/>
            <p:cNvSpPr>
              <a:spLocks noChangeArrowheads="1"/>
            </p:cNvSpPr>
            <p:nvPr/>
          </p:nvSpPr>
          <p:spPr bwMode="auto">
            <a:xfrm>
              <a:off x="196" y="2878"/>
              <a:ext cx="265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2800">
                  <a:solidFill>
                    <a:srgbClr val="000000"/>
                  </a:solidFill>
                  <a:ea typeface="宋体" charset="-122"/>
                </a:rPr>
                <a:t>since 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d</a:t>
              </a:r>
              <a:r>
                <a:rPr lang="en-US" altLang="zh-CN" sz="2800" baseline="-250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i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(h) ≤ d</a:t>
              </a:r>
              <a:r>
                <a:rPr lang="en-US" altLang="zh-CN" sz="2800" baseline="-250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i</a:t>
              </a:r>
              <a:r>
                <a:rPr lang="en-US" altLang="zh-CN" sz="2800">
                  <a:solidFill>
                    <a:srgbClr val="000000"/>
                  </a:solidFill>
                  <a:latin typeface="Courier New" charset="0"/>
                  <a:ea typeface="宋体" charset="-122"/>
                </a:rPr>
                <a:t>(h-1)</a:t>
              </a:r>
              <a:endParaRPr lang="en-US" altLang="en-US" sz="2800">
                <a:solidFill>
                  <a:srgbClr val="000000"/>
                </a:solidFill>
                <a:latin typeface="Courier New" charset="0"/>
                <a:ea typeface="宋体" charset="-122"/>
              </a:endParaRPr>
            </a:p>
          </p:txBody>
        </p:sp>
        <p:graphicFrame>
          <p:nvGraphicFramePr>
            <p:cNvPr id="9224" name="Object 13"/>
            <p:cNvGraphicFramePr>
              <a:graphicFrameLocks noChangeAspect="1"/>
            </p:cNvGraphicFramePr>
            <p:nvPr/>
          </p:nvGraphicFramePr>
          <p:xfrm>
            <a:off x="421" y="3304"/>
            <a:ext cx="493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965" name="Equation" r:id="rId17" imgW="4025880" imgH="241200" progId="Equation.3">
                    <p:embed/>
                  </p:oleObj>
                </mc:Choice>
                <mc:Fallback>
                  <p:oleObj name="Equation" r:id="rId17" imgW="40258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" y="3304"/>
                          <a:ext cx="4930" cy="29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59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/>
          <p:cNvSpPr>
            <a:spLocks noGrp="1"/>
          </p:cNvSpPr>
          <p:nvPr>
            <p:ph type="title"/>
          </p:nvPr>
        </p:nvSpPr>
        <p:spPr>
          <a:xfrm>
            <a:off x="504825" y="180975"/>
            <a:ext cx="8020050" cy="1143000"/>
          </a:xfrm>
        </p:spPr>
        <p:txBody>
          <a:bodyPr/>
          <a:lstStyle/>
          <a:p>
            <a:r>
              <a:rPr lang="en-US" altLang="en-US" sz="3200" dirty="0"/>
              <a:t>Recap: </a:t>
            </a:r>
            <a:r>
              <a:rPr lang="en-US" altLang="en-US" sz="3200"/>
              <a:t>BW Allocation</a:t>
            </a:r>
            <a:br>
              <a:rPr lang="en-US" altLang="en-US" sz="3200"/>
            </a:br>
            <a:r>
              <a:rPr lang="en-US" altLang="en-US" sz="3200"/>
              <a:t>Framework</a:t>
            </a:r>
            <a:endParaRPr lang="en-US" altLang="en-US" sz="3200" dirty="0"/>
          </a:p>
        </p:txBody>
      </p:sp>
      <p:sp>
        <p:nvSpPr>
          <p:cNvPr id="168962" name="Content Placeholder 2"/>
          <p:cNvSpPr>
            <a:spLocks noGrp="1"/>
          </p:cNvSpPr>
          <p:nvPr>
            <p:ph idx="1"/>
          </p:nvPr>
        </p:nvSpPr>
        <p:spPr>
          <a:xfrm>
            <a:off x="533399" y="1395413"/>
            <a:ext cx="843756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Forward engineering: </a:t>
            </a:r>
            <a:r>
              <a:rPr lang="en-US" altLang="en-US" dirty="0"/>
              <a:t>systematically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objective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/>
              <a:t>distributed </a:t>
            </a:r>
            <a:r>
              <a:rPr lang="en-US" altLang="en-US" dirty="0" err="1"/>
              <a:t>alg</a:t>
            </a:r>
            <a:r>
              <a:rPr lang="en-US" altLang="en-US" dirty="0"/>
              <a:t> to achieve objective</a:t>
            </a: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Science/reverse engineering:</a:t>
            </a:r>
            <a:r>
              <a:rPr lang="en-US" altLang="en-US" dirty="0"/>
              <a:t> what do TCP/Reno, TCP/Vegas achieve?</a:t>
            </a: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7021F-AB1B-8843-BDD9-B339291137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5" name="Content Placeholder 29"/>
          <p:cNvGraphicFramePr>
            <a:graphicFrameLocks noGrp="1"/>
          </p:cNvGraphicFramePr>
          <p:nvPr/>
        </p:nvGraphicFramePr>
        <p:xfrm>
          <a:off x="801688" y="3898900"/>
          <a:ext cx="7772400" cy="2600325"/>
        </p:xfrm>
        <a:graphic>
          <a:graphicData uri="http://schemas.openxmlformats.org/drawingml/2006/table">
            <a:tbl>
              <a:tblPr/>
              <a:tblGrid>
                <a:gridCol w="316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Objective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</a:rPr>
                        <a:t>Allocation (x1, x2, x3)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TCP/Reno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TCP/Vegas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throughput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Max-min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log(x)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Max sum of -1/(RTT</a:t>
                      </a:r>
                      <a:r>
                        <a:rPr kumimoji="0" lang="en-US" alt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 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charset="0"/>
                        <a:defRPr sz="2400">
                          <a:solidFill>
                            <a:schemeClr val="tx1"/>
                          </a:solidFill>
                          <a:latin typeface="Comic Sans MS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charset="0"/>
                        <a:defRPr sz="2000">
                          <a:solidFill>
                            <a:schemeClr val="tx1"/>
                          </a:solidFill>
                          <a:latin typeface="Comic Sans MS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00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064318"/>
              </p:ext>
            </p:extLst>
          </p:nvPr>
        </p:nvGraphicFramePr>
        <p:xfrm>
          <a:off x="4680004" y="86382"/>
          <a:ext cx="44561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5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04" y="86382"/>
                        <a:ext cx="4456113" cy="1244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7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5" name="Rectangle 3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Admin and recap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overview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Wingdings" charset="0"/>
                  <a:buChar char="q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Network control plane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Link weights assignment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Courier New" charset="0"/>
                  <a:buChar char="o"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  <a:cs typeface="ＭＳ Ｐゴシック" charset="0"/>
                  </a:rPr>
                  <a:t>Routing computation</a:t>
                </a:r>
              </a:p>
              <a:p>
                <a:pPr marL="1828800" lvl="3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latin typeface="+mn-lt"/>
                    <a:ea typeface=""/>
                  </a:rPr>
                  <a:t>Distributed distance vector protocols</a:t>
                </a:r>
              </a:p>
              <a:p>
                <a:pPr marL="2286000" lvl="4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Wingdings" charset="2"/>
                  <a:buChar char="Ø"/>
                  <a:defRPr/>
                </a:pPr>
                <a:r>
                  <a:rPr lang="en-US" altLang="en-US" i="1" dirty="0">
                    <a:solidFill>
                      <a:srgbClr val="C00000"/>
                    </a:solidFill>
                    <a:ea typeface=""/>
                  </a:rPr>
                  <a:t>synchronous Bellman-Ford (SBF)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Arial" charset="0"/>
                  <a:buChar char="•"/>
                  <a:defRPr/>
                </a:pPr>
                <a:r>
                  <a:rPr lang="en-US" altLang="en-US" sz="2000" dirty="0">
                    <a:solidFill>
                      <a:srgbClr val="0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"/>
                  </a:rPr>
                  <a:t> </a:t>
                </a:r>
              </a:p>
              <a:p>
                <a:pPr marL="2743200" lvl="5" indent="-457200">
                  <a:spcBef>
                    <a:spcPct val="20000"/>
                  </a:spcBef>
                  <a:buClr>
                    <a:srgbClr val="C00000"/>
                  </a:buClr>
                  <a:buSzPct val="85000"/>
                  <a:buFont typeface="Arial" charset="0"/>
                  <a:buChar char="•"/>
                  <a:defRPr/>
                </a:pPr>
                <a:r>
                  <a:rPr lang="en-US" altLang="en-US" sz="2000" dirty="0">
                    <a:solidFill>
                      <a:srgbClr val="C00000"/>
                    </a:solidFill>
                    <a:ea typeface=""/>
                  </a:rPr>
                  <a:t>SBF/</a:t>
                </a:r>
                <a:r>
                  <a:rPr lang="en-US" altLang="en-US" sz="2000" dirty="0">
                    <a:solidFill>
                      <a:srgbClr val="C00000"/>
                    </a:solidFill>
                    <a:ea typeface=""/>
                    <a:sym typeface="Symbol" charset="2"/>
                  </a:rPr>
                  <a:t>-1 </a:t>
                </a:r>
                <a:r>
                  <a:rPr lang="en-US" altLang="en-US" dirty="0">
                    <a:solidFill>
                      <a:srgbClr val="C00000"/>
                    </a:solidFill>
                    <a:ea typeface="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C00000"/>
                  </a:solidFill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20787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600200"/>
                <a:ext cx="8077200" cy="4781550"/>
              </a:xfrm>
              <a:prstGeom prst="rect">
                <a:avLst/>
              </a:prstGeom>
              <a:blipFill rotWithShape="0">
                <a:blip r:embed="rId3"/>
                <a:stretch>
                  <a:fillRect l="-1057" t="-1403" b="-2423"/>
                </a:stretch>
              </a:blipFill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29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50FE4DA0-A023-394C-BACE-6E00D68151E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125413"/>
            <a:ext cx="8024812" cy="1143000"/>
          </a:xfrm>
        </p:spPr>
        <p:txBody>
          <a:bodyPr/>
          <a:lstStyle/>
          <a:p>
            <a:r>
              <a:rPr lang="en-US" altLang="zh-CN" sz="2800">
                <a:ea typeface="宋体" charset="-122"/>
              </a:rPr>
              <a:t>SBF at another </a:t>
            </a:r>
            <a:br>
              <a:rPr lang="en-US" altLang="zh-CN" sz="2800">
                <a:ea typeface="宋体" charset="-122"/>
              </a:rPr>
            </a:br>
            <a:r>
              <a:rPr lang="en-US" altLang="zh-CN" sz="2800">
                <a:ea typeface="宋体" charset="-122"/>
              </a:rPr>
              <a:t>Initial Configuration: SBF/</a:t>
            </a:r>
            <a:r>
              <a:rPr lang="en-US" altLang="zh-CN" sz="2800">
                <a:ea typeface="宋体" charset="-122"/>
                <a:sym typeface="Symbol" charset="2"/>
              </a:rPr>
              <a:t>-1</a:t>
            </a:r>
            <a:endParaRPr lang="en-US" altLang="en-US" sz="2800">
              <a:sym typeface="Symbol" charset="2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Initialization (time 0):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en-US" dirty="0"/>
          </a:p>
        </p:txBody>
      </p:sp>
      <p:sp>
        <p:nvSpPr>
          <p:cNvPr id="13318" name="Freeform 5"/>
          <p:cNvSpPr>
            <a:spLocks/>
          </p:cNvSpPr>
          <p:nvPr/>
        </p:nvSpPr>
        <p:spPr bwMode="auto">
          <a:xfrm>
            <a:off x="6438900" y="180975"/>
            <a:ext cx="2533650" cy="1549400"/>
          </a:xfrm>
          <a:custGeom>
            <a:avLst/>
            <a:gdLst>
              <a:gd name="T0" fmla="*/ 2147483647 w 1757"/>
              <a:gd name="T1" fmla="*/ 2147483647 h 1150"/>
              <a:gd name="T2" fmla="*/ 2147483647 w 1757"/>
              <a:gd name="T3" fmla="*/ 2147483647 h 1150"/>
              <a:gd name="T4" fmla="*/ 2147483647 w 1757"/>
              <a:gd name="T5" fmla="*/ 2147483647 h 1150"/>
              <a:gd name="T6" fmla="*/ 2147483647 w 1757"/>
              <a:gd name="T7" fmla="*/ 2147483647 h 1150"/>
              <a:gd name="T8" fmla="*/ 2147483647 w 1757"/>
              <a:gd name="T9" fmla="*/ 2147483647 h 1150"/>
              <a:gd name="T10" fmla="*/ 2147483647 w 1757"/>
              <a:gd name="T11" fmla="*/ 2147483647 h 1150"/>
              <a:gd name="T12" fmla="*/ 2147483647 w 1757"/>
              <a:gd name="T13" fmla="*/ 2147483647 h 1150"/>
              <a:gd name="T14" fmla="*/ 2147483647 w 1757"/>
              <a:gd name="T15" fmla="*/ 2147483647 h 1150"/>
              <a:gd name="T16" fmla="*/ 2147483647 w 1757"/>
              <a:gd name="T17" fmla="*/ 2147483647 h 1150"/>
              <a:gd name="T18" fmla="*/ 2147483647 w 1757"/>
              <a:gd name="T19" fmla="*/ 2147483647 h 1150"/>
              <a:gd name="T20" fmla="*/ 2147483647 w 1757"/>
              <a:gd name="T21" fmla="*/ 2147483647 h 11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150"/>
              <a:gd name="T35" fmla="*/ 1757 w 1757"/>
              <a:gd name="T36" fmla="*/ 1150 h 115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150">
                <a:moveTo>
                  <a:pt x="108" y="402"/>
                </a:moveTo>
                <a:cubicBezTo>
                  <a:pt x="161" y="324"/>
                  <a:pt x="275" y="278"/>
                  <a:pt x="390" y="216"/>
                </a:cubicBezTo>
                <a:cubicBezTo>
                  <a:pt x="505" y="154"/>
                  <a:pt x="642" y="54"/>
                  <a:pt x="801" y="27"/>
                </a:cubicBezTo>
                <a:cubicBezTo>
                  <a:pt x="960" y="0"/>
                  <a:pt x="1208" y="35"/>
                  <a:pt x="1341" y="54"/>
                </a:cubicBezTo>
                <a:cubicBezTo>
                  <a:pt x="1474" y="73"/>
                  <a:pt x="1548" y="68"/>
                  <a:pt x="1602" y="141"/>
                </a:cubicBezTo>
                <a:cubicBezTo>
                  <a:pt x="1656" y="214"/>
                  <a:pt x="1658" y="339"/>
                  <a:pt x="1665" y="489"/>
                </a:cubicBezTo>
                <a:cubicBezTo>
                  <a:pt x="1672" y="639"/>
                  <a:pt x="1757" y="938"/>
                  <a:pt x="1644" y="1044"/>
                </a:cubicBezTo>
                <a:cubicBezTo>
                  <a:pt x="1531" y="1150"/>
                  <a:pt x="1168" y="1121"/>
                  <a:pt x="984" y="1125"/>
                </a:cubicBezTo>
                <a:cubicBezTo>
                  <a:pt x="800" y="1129"/>
                  <a:pt x="692" y="1141"/>
                  <a:pt x="540" y="1068"/>
                </a:cubicBezTo>
                <a:cubicBezTo>
                  <a:pt x="388" y="995"/>
                  <a:pt x="144" y="795"/>
                  <a:pt x="72" y="684"/>
                </a:cubicBezTo>
                <a:cubicBezTo>
                  <a:pt x="0" y="573"/>
                  <a:pt x="55" y="480"/>
                  <a:pt x="108" y="40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19" name="Freeform 6"/>
          <p:cNvSpPr>
            <a:spLocks/>
          </p:cNvSpPr>
          <p:nvPr/>
        </p:nvSpPr>
        <p:spPr bwMode="auto">
          <a:xfrm>
            <a:off x="6950075" y="601663"/>
            <a:ext cx="492125" cy="25082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6573838" y="927100"/>
            <a:ext cx="452437" cy="1095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1" name="Line 8"/>
          <p:cNvSpPr>
            <a:spLocks noChangeShapeType="1"/>
          </p:cNvSpPr>
          <p:nvPr/>
        </p:nvSpPr>
        <p:spPr bwMode="auto">
          <a:xfrm>
            <a:off x="6573838" y="917575"/>
            <a:ext cx="1587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2" name="Line 9"/>
          <p:cNvSpPr>
            <a:spLocks noChangeShapeType="1"/>
          </p:cNvSpPr>
          <p:nvPr/>
        </p:nvSpPr>
        <p:spPr bwMode="auto">
          <a:xfrm>
            <a:off x="7026275" y="917575"/>
            <a:ext cx="1588" cy="68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3" name="Rectangle 10"/>
          <p:cNvSpPr>
            <a:spLocks noChangeArrowheads="1"/>
          </p:cNvSpPr>
          <p:nvPr/>
        </p:nvSpPr>
        <p:spPr bwMode="auto">
          <a:xfrm>
            <a:off x="6573838" y="917575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6570663" y="838200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5" name="Oval 12"/>
          <p:cNvSpPr>
            <a:spLocks noChangeArrowheads="1"/>
          </p:cNvSpPr>
          <p:nvPr/>
        </p:nvSpPr>
        <p:spPr bwMode="auto">
          <a:xfrm>
            <a:off x="7251700" y="519113"/>
            <a:ext cx="452438" cy="1095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26" name="Line 13"/>
          <p:cNvSpPr>
            <a:spLocks noChangeShapeType="1"/>
          </p:cNvSpPr>
          <p:nvPr/>
        </p:nvSpPr>
        <p:spPr bwMode="auto">
          <a:xfrm>
            <a:off x="7251700" y="509588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7" name="Line 14"/>
          <p:cNvSpPr>
            <a:spLocks noChangeShapeType="1"/>
          </p:cNvSpPr>
          <p:nvPr/>
        </p:nvSpPr>
        <p:spPr bwMode="auto">
          <a:xfrm>
            <a:off x="7704138" y="509588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28" name="Rectangle 15"/>
          <p:cNvSpPr>
            <a:spLocks noChangeArrowheads="1"/>
          </p:cNvSpPr>
          <p:nvPr/>
        </p:nvSpPr>
        <p:spPr bwMode="auto">
          <a:xfrm>
            <a:off x="7251700" y="509588"/>
            <a:ext cx="447675" cy="66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7248525" y="430213"/>
            <a:ext cx="450850" cy="1285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237538" y="514350"/>
            <a:ext cx="449262" cy="10795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1" name="Line 18"/>
          <p:cNvSpPr>
            <a:spLocks noChangeShapeType="1"/>
          </p:cNvSpPr>
          <p:nvPr/>
        </p:nvSpPr>
        <p:spPr bwMode="auto">
          <a:xfrm>
            <a:off x="8237538" y="504825"/>
            <a:ext cx="1587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2" name="Line 19"/>
          <p:cNvSpPr>
            <a:spLocks noChangeShapeType="1"/>
          </p:cNvSpPr>
          <p:nvPr/>
        </p:nvSpPr>
        <p:spPr bwMode="auto">
          <a:xfrm>
            <a:off x="8686800" y="504825"/>
            <a:ext cx="1588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3" name="Rectangle 20"/>
          <p:cNvSpPr>
            <a:spLocks noChangeArrowheads="1"/>
          </p:cNvSpPr>
          <p:nvPr/>
        </p:nvSpPr>
        <p:spPr bwMode="auto">
          <a:xfrm>
            <a:off x="8237538" y="504825"/>
            <a:ext cx="444500" cy="650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34" name="Oval 21"/>
          <p:cNvSpPr>
            <a:spLocks noChangeArrowheads="1"/>
          </p:cNvSpPr>
          <p:nvPr/>
        </p:nvSpPr>
        <p:spPr bwMode="auto">
          <a:xfrm>
            <a:off x="8240713" y="428625"/>
            <a:ext cx="450850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13335" name="Freeform 22"/>
          <p:cNvSpPr>
            <a:spLocks/>
          </p:cNvSpPr>
          <p:nvPr/>
        </p:nvSpPr>
        <p:spPr bwMode="auto">
          <a:xfrm>
            <a:off x="8477250" y="638175"/>
            <a:ext cx="66675" cy="730250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7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6" name="Freeform 23"/>
          <p:cNvSpPr>
            <a:spLocks/>
          </p:cNvSpPr>
          <p:nvPr/>
        </p:nvSpPr>
        <p:spPr bwMode="auto">
          <a:xfrm>
            <a:off x="7477125" y="646113"/>
            <a:ext cx="1588" cy="722312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7" name="Freeform 24"/>
          <p:cNvSpPr>
            <a:spLocks/>
          </p:cNvSpPr>
          <p:nvPr/>
        </p:nvSpPr>
        <p:spPr bwMode="auto">
          <a:xfrm>
            <a:off x="7723188" y="1474788"/>
            <a:ext cx="528637" cy="0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8" name="Freeform 25"/>
          <p:cNvSpPr>
            <a:spLocks/>
          </p:cNvSpPr>
          <p:nvPr/>
        </p:nvSpPr>
        <p:spPr bwMode="auto">
          <a:xfrm>
            <a:off x="6872288" y="1038225"/>
            <a:ext cx="396875" cy="355600"/>
          </a:xfrm>
          <a:custGeom>
            <a:avLst/>
            <a:gdLst>
              <a:gd name="T0" fmla="*/ 2147483647 w 276"/>
              <a:gd name="T1" fmla="*/ 2147483647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13339" name="Freeform 26"/>
          <p:cNvSpPr>
            <a:spLocks/>
          </p:cNvSpPr>
          <p:nvPr/>
        </p:nvSpPr>
        <p:spPr bwMode="auto">
          <a:xfrm>
            <a:off x="7715250" y="544513"/>
            <a:ext cx="527050" cy="1587"/>
          </a:xfrm>
          <a:custGeom>
            <a:avLst/>
            <a:gdLst>
              <a:gd name="T0" fmla="*/ 2147483647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3340" name="Group 27"/>
          <p:cNvGrpSpPr>
            <a:grpSpLocks/>
          </p:cNvGrpSpPr>
          <p:nvPr/>
        </p:nvGrpSpPr>
        <p:grpSpPr bwMode="auto">
          <a:xfrm>
            <a:off x="6607175" y="773113"/>
            <a:ext cx="369888" cy="398462"/>
            <a:chOff x="2928" y="2429"/>
            <a:chExt cx="259" cy="295"/>
          </a:xfrm>
        </p:grpSpPr>
        <p:sp>
          <p:nvSpPr>
            <p:cNvPr id="13371" name="Rectangle 28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72" name="Text Box 29"/>
            <p:cNvSpPr txBox="1">
              <a:spLocks noChangeArrowheads="1"/>
            </p:cNvSpPr>
            <p:nvPr/>
          </p:nvSpPr>
          <p:spPr bwMode="auto">
            <a:xfrm>
              <a:off x="2928" y="2429"/>
              <a:ext cx="25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A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13341" name="Group 30"/>
          <p:cNvGrpSpPr>
            <a:grpSpLocks/>
          </p:cNvGrpSpPr>
          <p:nvPr/>
        </p:nvGrpSpPr>
        <p:grpSpPr bwMode="auto">
          <a:xfrm>
            <a:off x="7261225" y="1274763"/>
            <a:ext cx="455613" cy="396875"/>
            <a:chOff x="1740" y="2306"/>
            <a:chExt cx="316" cy="257"/>
          </a:xfrm>
        </p:grpSpPr>
        <p:sp>
          <p:nvSpPr>
            <p:cNvPr id="13363" name="Oval 31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64" name="Line 32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65" name="Line 33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66" name="Rectangle 34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3367" name="Oval 35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13368" name="Group 36"/>
            <p:cNvGrpSpPr>
              <a:grpSpLocks/>
            </p:cNvGrpSpPr>
            <p:nvPr/>
          </p:nvGrpSpPr>
          <p:grpSpPr bwMode="auto">
            <a:xfrm>
              <a:off x="1782" y="2306"/>
              <a:ext cx="238" cy="257"/>
              <a:chOff x="2937" y="2429"/>
              <a:chExt cx="241" cy="257"/>
            </a:xfrm>
          </p:grpSpPr>
          <p:sp>
            <p:nvSpPr>
              <p:cNvPr id="13369" name="Rectangle 3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3370" name="Text Box 38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E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13342" name="Group 39"/>
          <p:cNvGrpSpPr>
            <a:grpSpLocks/>
          </p:cNvGrpSpPr>
          <p:nvPr/>
        </p:nvGrpSpPr>
        <p:grpSpPr bwMode="auto">
          <a:xfrm>
            <a:off x="8256588" y="1303338"/>
            <a:ext cx="455612" cy="396875"/>
            <a:chOff x="1051" y="2303"/>
            <a:chExt cx="316" cy="295"/>
          </a:xfrm>
        </p:grpSpPr>
        <p:sp>
          <p:nvSpPr>
            <p:cNvPr id="13355" name="Oval 40"/>
            <p:cNvSpPr>
              <a:spLocks noChangeArrowheads="1"/>
            </p:cNvSpPr>
            <p:nvPr/>
          </p:nvSpPr>
          <p:spPr bwMode="auto">
            <a:xfrm>
              <a:off x="1054" y="2423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6" name="Line 41"/>
            <p:cNvSpPr>
              <a:spLocks noChangeShapeType="1"/>
            </p:cNvSpPr>
            <p:nvPr/>
          </p:nvSpPr>
          <p:spPr bwMode="auto">
            <a:xfrm>
              <a:off x="1054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57" name="Line 42"/>
            <p:cNvSpPr>
              <a:spLocks noChangeShapeType="1"/>
            </p:cNvSpPr>
            <p:nvPr/>
          </p:nvSpPr>
          <p:spPr bwMode="auto">
            <a:xfrm>
              <a:off x="1367" y="2416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3358" name="Rectangle 43"/>
            <p:cNvSpPr>
              <a:spLocks noChangeArrowheads="1"/>
            </p:cNvSpPr>
            <p:nvPr/>
          </p:nvSpPr>
          <p:spPr bwMode="auto">
            <a:xfrm>
              <a:off x="1054" y="2416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3359" name="Oval 44"/>
            <p:cNvSpPr>
              <a:spLocks noChangeArrowheads="1"/>
            </p:cNvSpPr>
            <p:nvPr/>
          </p:nvSpPr>
          <p:spPr bwMode="auto">
            <a:xfrm>
              <a:off x="1051" y="2357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grpSp>
          <p:nvGrpSpPr>
            <p:cNvPr id="13360" name="Group 45"/>
            <p:cNvGrpSpPr>
              <a:grpSpLocks/>
            </p:cNvGrpSpPr>
            <p:nvPr/>
          </p:nvGrpSpPr>
          <p:grpSpPr bwMode="auto">
            <a:xfrm>
              <a:off x="1094" y="2303"/>
              <a:ext cx="254" cy="295"/>
              <a:chOff x="2930" y="2429"/>
              <a:chExt cx="257" cy="295"/>
            </a:xfrm>
          </p:grpSpPr>
          <p:sp>
            <p:nvSpPr>
              <p:cNvPr id="13361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3362" name="Text Box 47"/>
              <p:cNvSpPr txBox="1">
                <a:spLocks noChangeArrowheads="1"/>
              </p:cNvSpPr>
              <p:nvPr/>
            </p:nvSpPr>
            <p:spPr bwMode="auto">
              <a:xfrm>
                <a:off x="2930" y="2429"/>
                <a:ext cx="2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D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</p:grpSp>
      <p:grpSp>
        <p:nvGrpSpPr>
          <p:cNvPr id="13343" name="Group 48"/>
          <p:cNvGrpSpPr>
            <a:grpSpLocks/>
          </p:cNvGrpSpPr>
          <p:nvPr/>
        </p:nvGrpSpPr>
        <p:grpSpPr bwMode="auto">
          <a:xfrm>
            <a:off x="8302625" y="361950"/>
            <a:ext cx="336550" cy="396875"/>
            <a:chOff x="2939" y="2429"/>
            <a:chExt cx="237" cy="295"/>
          </a:xfrm>
        </p:grpSpPr>
        <p:sp>
          <p:nvSpPr>
            <p:cNvPr id="13353" name="Rectangle 49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4" name="Text Box 50"/>
            <p:cNvSpPr txBox="1">
              <a:spLocks noChangeArrowheads="1"/>
            </p:cNvSpPr>
            <p:nvPr/>
          </p:nvSpPr>
          <p:spPr bwMode="auto">
            <a:xfrm>
              <a:off x="2939" y="2429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C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grpSp>
        <p:nvGrpSpPr>
          <p:cNvPr id="13344" name="Group 51"/>
          <p:cNvGrpSpPr>
            <a:grpSpLocks/>
          </p:cNvGrpSpPr>
          <p:nvPr/>
        </p:nvGrpSpPr>
        <p:grpSpPr bwMode="auto">
          <a:xfrm>
            <a:off x="7312025" y="361950"/>
            <a:ext cx="344488" cy="396875"/>
            <a:chOff x="2937" y="2429"/>
            <a:chExt cx="241" cy="295"/>
          </a:xfrm>
        </p:grpSpPr>
        <p:sp>
          <p:nvSpPr>
            <p:cNvPr id="13351" name="Rectangle 52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3352" name="Text Box 53"/>
            <p:cNvSpPr txBox="1">
              <a:spLocks noChangeArrowheads="1"/>
            </p:cNvSpPr>
            <p:nvPr/>
          </p:nvSpPr>
          <p:spPr bwMode="auto">
            <a:xfrm>
              <a:off x="2937" y="2429"/>
              <a:ext cx="24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000000"/>
                  </a:solidFill>
                  <a:ea typeface=""/>
                </a:rPr>
                <a:t>B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13345" name="Text Box 54"/>
          <p:cNvSpPr txBox="1">
            <a:spLocks noChangeArrowheads="1"/>
          </p:cNvSpPr>
          <p:nvPr/>
        </p:nvSpPr>
        <p:spPr bwMode="auto">
          <a:xfrm>
            <a:off x="6919913" y="41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7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6" name="Text Box 55"/>
          <p:cNvSpPr txBox="1">
            <a:spLocks noChangeArrowheads="1"/>
          </p:cNvSpPr>
          <p:nvPr/>
        </p:nvSpPr>
        <p:spPr bwMode="auto">
          <a:xfrm>
            <a:off x="7421563" y="8302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8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7" name="Text Box 56"/>
          <p:cNvSpPr txBox="1">
            <a:spLocks noChangeArrowheads="1"/>
          </p:cNvSpPr>
          <p:nvPr/>
        </p:nvSpPr>
        <p:spPr bwMode="auto">
          <a:xfrm>
            <a:off x="6743700" y="111760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0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8" name="Text Box 57"/>
          <p:cNvSpPr txBox="1">
            <a:spLocks noChangeArrowheads="1"/>
          </p:cNvSpPr>
          <p:nvPr/>
        </p:nvSpPr>
        <p:spPr bwMode="auto">
          <a:xfrm>
            <a:off x="7886700" y="1433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49" name="Text Box 58"/>
          <p:cNvSpPr txBox="1">
            <a:spLocks noChangeArrowheads="1"/>
          </p:cNvSpPr>
          <p:nvPr/>
        </p:nvSpPr>
        <p:spPr bwMode="auto">
          <a:xfrm>
            <a:off x="7843838" y="2825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1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3350" name="Text Box 59"/>
          <p:cNvSpPr txBox="1">
            <a:spLocks noChangeArrowheads="1"/>
          </p:cNvSpPr>
          <p:nvPr/>
        </p:nvSpPr>
        <p:spPr bwMode="auto">
          <a:xfrm>
            <a:off x="8475663" y="82232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000000"/>
                </a:solidFill>
                <a:ea typeface=""/>
              </a:rPr>
              <a:t>2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graphicFrame>
        <p:nvGraphicFramePr>
          <p:cNvPr id="13314" name="Object 60"/>
          <p:cNvGraphicFramePr>
            <a:graphicFrameLocks noChangeAspect="1"/>
          </p:cNvGraphicFramePr>
          <p:nvPr/>
        </p:nvGraphicFramePr>
        <p:xfrm>
          <a:off x="1817688" y="2914650"/>
          <a:ext cx="4564062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19" name="Equation" r:id="rId4" imgW="1473120" imgH="457200" progId="Equation.3">
                  <p:embed/>
                </p:oleObj>
              </mc:Choice>
              <mc:Fallback>
                <p:oleObj name="Equation" r:id="rId4" imgW="1473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2914650"/>
                        <a:ext cx="4564062" cy="1112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38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00C7FBA1-5E2C-9B4A-B59E-E6A694D11E3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Example</a:t>
            </a:r>
            <a:endParaRPr lang="en-US" altLang="en-US"/>
          </a:p>
        </p:txBody>
      </p:sp>
      <p:grpSp>
        <p:nvGrpSpPr>
          <p:cNvPr id="47108" name="Group 3"/>
          <p:cNvGrpSpPr>
            <a:grpSpLocks/>
          </p:cNvGrpSpPr>
          <p:nvPr/>
        </p:nvGrpSpPr>
        <p:grpSpPr bwMode="auto">
          <a:xfrm>
            <a:off x="6438900" y="180975"/>
            <a:ext cx="2533650" cy="1619250"/>
            <a:chOff x="4056" y="114"/>
            <a:chExt cx="1596" cy="1020"/>
          </a:xfrm>
        </p:grpSpPr>
        <p:sp>
          <p:nvSpPr>
            <p:cNvPr id="47134" name="Freeform 4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5" name="Freeform 5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6" name="Oval 6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7" name="Line 7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8" name="Line 8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39" name="Rectangle 9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40" name="Oval 10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1" name="Oval 11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2" name="Line 12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3" name="Line 13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4" name="Rectangle 14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45" name="Oval 15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6" name="Oval 16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47" name="Line 17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8" name="Line 18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49" name="Rectangle 19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50" name="Oval 20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51" name="Freeform 21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2" name="Freeform 22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3" name="Freeform 23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4" name="Freeform 24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47155" name="Freeform 25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47156" name="Group 26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47187" name="Rectangle 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88" name="Text Box 28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7157" name="Group 29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47179" name="Oval 3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80" name="Line 3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81" name="Line 3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82" name="Rectangle 3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7183" name="Oval 3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7184" name="Group 35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47185" name="Rectangle 3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718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7158" name="Group 38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47171" name="Oval 39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72" name="Line 40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73" name="Line 41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47174" name="Rectangle 42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47175" name="Oval 43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47176" name="Group 44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47177" name="Rectangle 4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471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47159" name="Group 47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47169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70" name="Text Box 49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47160" name="Group 50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47167" name="Rectangle 5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47168" name="Text Box 52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47161" name="Text Box 53"/>
            <p:cNvSpPr txBox="1">
              <a:spLocks noChangeArrowheads="1"/>
            </p:cNvSpPr>
            <p:nvPr/>
          </p:nvSpPr>
          <p:spPr bwMode="auto">
            <a:xfrm>
              <a:off x="4359" y="33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2" name="Text Box 54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3" name="Text Box 55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4" name="Text Box 56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5" name="Text Box 57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47166" name="Text Box 58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47109" name="Text Box 59"/>
          <p:cNvSpPr txBox="1">
            <a:spLocks noChangeArrowheads="1"/>
          </p:cNvSpPr>
          <p:nvPr/>
        </p:nvSpPr>
        <p:spPr bwMode="auto">
          <a:xfrm>
            <a:off x="2036763" y="1655763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      B       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C            E           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47110" name="Line 60"/>
          <p:cNvSpPr>
            <a:spLocks noChangeShapeType="1"/>
          </p:cNvSpPr>
          <p:nvPr/>
        </p:nvSpPr>
        <p:spPr bwMode="auto">
          <a:xfrm>
            <a:off x="850900" y="2070100"/>
            <a:ext cx="66262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774700" y="2122488"/>
            <a:ext cx="6756400" cy="457200"/>
            <a:chOff x="414" y="1553"/>
            <a:chExt cx="4256" cy="288"/>
          </a:xfrm>
        </p:grpSpPr>
        <p:sp>
          <p:nvSpPr>
            <p:cNvPr id="47132" name="Text Box 62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d(0)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3" name="Text Box 63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-1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-1           0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sp>
        <p:nvSpPr>
          <p:cNvPr id="47112" name="Text Box 64"/>
          <p:cNvSpPr txBox="1">
            <a:spLocks noChangeArrowheads="1"/>
          </p:cNvSpPr>
          <p:nvPr/>
        </p:nvSpPr>
        <p:spPr bwMode="auto">
          <a:xfrm>
            <a:off x="642938" y="1309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Consider D as destination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755650" y="2638425"/>
            <a:ext cx="6756400" cy="457200"/>
            <a:chOff x="414" y="1553"/>
            <a:chExt cx="4256" cy="288"/>
          </a:xfrm>
        </p:grpSpPr>
        <p:sp>
          <p:nvSpPr>
            <p:cNvPr id="47130" name="Text Box 78"/>
            <p:cNvSpPr txBox="1">
              <a:spLocks noChangeArrowheads="1"/>
            </p:cNvSpPr>
            <p:nvPr/>
          </p:nvSpPr>
          <p:spPr bwMode="auto">
            <a:xfrm>
              <a:off x="414" y="1579"/>
              <a:ext cx="3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d(1)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31" name="Text Box 79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6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2" name="Group 80"/>
          <p:cNvGrpSpPr>
            <a:grpSpLocks/>
          </p:cNvGrpSpPr>
          <p:nvPr/>
        </p:nvGrpSpPr>
        <p:grpSpPr bwMode="auto">
          <a:xfrm>
            <a:off x="765175" y="3225800"/>
            <a:ext cx="6756400" cy="457200"/>
            <a:chOff x="414" y="1553"/>
            <a:chExt cx="4256" cy="288"/>
          </a:xfrm>
        </p:grpSpPr>
        <p:sp>
          <p:nvSpPr>
            <p:cNvPr id="47128" name="Text Box 81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d(2)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9" name="Text Box 82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7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3" name="Group 83"/>
          <p:cNvGrpSpPr>
            <a:grpSpLocks/>
          </p:cNvGrpSpPr>
          <p:nvPr/>
        </p:nvGrpSpPr>
        <p:grpSpPr bwMode="auto">
          <a:xfrm>
            <a:off x="774700" y="3813175"/>
            <a:ext cx="6756400" cy="457200"/>
            <a:chOff x="414" y="1553"/>
            <a:chExt cx="4256" cy="288"/>
          </a:xfrm>
        </p:grpSpPr>
        <p:sp>
          <p:nvSpPr>
            <p:cNvPr id="47126" name="Text Box 84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d(3)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7" name="Text Box 85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8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2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4" name="Group 86"/>
          <p:cNvGrpSpPr>
            <a:grpSpLocks/>
          </p:cNvGrpSpPr>
          <p:nvPr/>
        </p:nvGrpSpPr>
        <p:grpSpPr bwMode="auto">
          <a:xfrm>
            <a:off x="769938" y="4456113"/>
            <a:ext cx="6756400" cy="457200"/>
            <a:chOff x="414" y="1553"/>
            <a:chExt cx="4256" cy="288"/>
          </a:xfrm>
        </p:grpSpPr>
        <p:sp>
          <p:nvSpPr>
            <p:cNvPr id="47124" name="Text Box 87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d(4)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5" name="Text Box 88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9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779463" y="5037138"/>
            <a:ext cx="6756400" cy="457200"/>
            <a:chOff x="414" y="1553"/>
            <a:chExt cx="4256" cy="288"/>
          </a:xfrm>
        </p:grpSpPr>
        <p:sp>
          <p:nvSpPr>
            <p:cNvPr id="47122" name="Text Box 90"/>
            <p:cNvSpPr txBox="1">
              <a:spLocks noChangeArrowheads="1"/>
            </p:cNvSpPr>
            <p:nvPr/>
          </p:nvSpPr>
          <p:spPr bwMode="auto">
            <a:xfrm>
              <a:off x="414" y="1579"/>
              <a:ext cx="3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d(5)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3" name="Text Box 9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7708" name="Text Box 92"/>
              <p:cNvSpPr txBox="1">
                <a:spLocks noChangeArrowheads="1"/>
              </p:cNvSpPr>
              <p:nvPr/>
            </p:nvSpPr>
            <p:spPr bwMode="auto">
              <a:xfrm>
                <a:off x="1306513" y="6243638"/>
                <a:ext cx="71048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en-US" sz="1800" dirty="0">
                    <a:solidFill>
                      <a:srgbClr val="000000"/>
                    </a:solidFill>
                    <a:ea typeface=""/>
                  </a:rPr>
                  <a:t>Observation: d(0)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d(1)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d(2)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d(3)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d(4)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altLang="en-US" sz="1800" dirty="0">
                    <a:solidFill>
                      <a:srgbClr val="000000"/>
                    </a:solidFill>
                    <a:ea typeface=""/>
                    <a:sym typeface="Symbol" charset="2"/>
                  </a:rPr>
                  <a:t> d(5) = d(6) = d* </a:t>
                </a:r>
              </a:p>
            </p:txBody>
          </p:sp>
        </mc:Choice>
        <mc:Fallback xmlns="">
          <p:sp>
            <p:nvSpPr>
              <p:cNvPr id="367708" name="Text 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513" y="6243638"/>
                <a:ext cx="710483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86" t="-93443" r="-515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89"/>
          <p:cNvGrpSpPr>
            <a:grpSpLocks/>
          </p:cNvGrpSpPr>
          <p:nvPr/>
        </p:nvGrpSpPr>
        <p:grpSpPr bwMode="auto">
          <a:xfrm>
            <a:off x="777875" y="5592763"/>
            <a:ext cx="6756400" cy="457200"/>
            <a:chOff x="414" y="1553"/>
            <a:chExt cx="4256" cy="288"/>
          </a:xfrm>
        </p:grpSpPr>
        <p:sp>
          <p:nvSpPr>
            <p:cNvPr id="47120" name="Text Box 90"/>
            <p:cNvSpPr txBox="1">
              <a:spLocks noChangeArrowheads="1"/>
            </p:cNvSpPr>
            <p:nvPr/>
          </p:nvSpPr>
          <p:spPr bwMode="auto">
            <a:xfrm>
              <a:off x="414" y="1579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d(6)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47121" name="Text Box 91"/>
            <p:cNvSpPr txBox="1">
              <a:spLocks noChangeArrowheads="1"/>
            </p:cNvSpPr>
            <p:nvPr/>
          </p:nvSpPr>
          <p:spPr bwMode="auto">
            <a:xfrm>
              <a:off x="1226" y="1553"/>
              <a:ext cx="34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10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</a:rPr>
                <a:t>            3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             2           0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graphicFrame>
        <p:nvGraphicFramePr>
          <p:cNvPr id="85" name="Object 4">
            <a:extLst>
              <a:ext uri="{FF2B5EF4-FFF2-40B4-BE49-F238E27FC236}">
                <a16:creationId xmlns:a16="http://schemas.microsoft.com/office/drawing/2014/main" id="{3FB2644A-FBE9-C546-AB33-DE73158B6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413932"/>
              </p:ext>
            </p:extLst>
          </p:nvPr>
        </p:nvGraphicFramePr>
        <p:xfrm>
          <a:off x="2616994" y="131665"/>
          <a:ext cx="40068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59" name="Equation" r:id="rId5" imgW="1968480" imgH="241200" progId="Equation.3">
                  <p:embed/>
                </p:oleObj>
              </mc:Choice>
              <mc:Fallback>
                <p:oleObj name="Equation" r:id="rId5" imgW="1968480" imgH="241200" progId="Equation.3">
                  <p:embed/>
                  <p:pic>
                    <p:nvPicPr>
                      <p:cNvPr id="79" name="Object 4">
                        <a:extLst>
                          <a:ext uri="{FF2B5EF4-FFF2-40B4-BE49-F238E27FC236}">
                            <a16:creationId xmlns:a16="http://schemas.microsoft.com/office/drawing/2014/main" id="{DBE837B5-96F9-484C-82D0-1A6338D7C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994" y="131665"/>
                        <a:ext cx="4006850" cy="49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6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D67CFC6-58D9-1F40-B6B9-CB9FCD9FB2D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875"/>
            <a:ext cx="8024813" cy="1143000"/>
          </a:xfrm>
        </p:spPr>
        <p:txBody>
          <a:bodyPr/>
          <a:lstStyle/>
          <a:p>
            <a:r>
              <a:rPr lang="en-US" altLang="zh-CN" sz="3600" dirty="0">
                <a:ea typeface="宋体" charset="-122"/>
              </a:rPr>
              <a:t>Correctness of SBF/-1</a:t>
            </a:r>
            <a:endParaRPr lang="en-US" altLang="en-US" sz="3600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5888"/>
            <a:ext cx="80518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3600" dirty="0">
                <a:ea typeface="宋体" charset="-122"/>
              </a:rPr>
              <a:t>SBF/-1 converges due to monotonicity</a:t>
            </a:r>
          </a:p>
          <a:p>
            <a:pPr>
              <a:buFont typeface="Wingdings" pitchFamily="2" charset="2"/>
              <a:buChar char="q"/>
            </a:pPr>
            <a:endParaRPr lang="en-US" altLang="zh-CN" sz="3600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3600" dirty="0">
                <a:ea typeface="宋体" charset="-122"/>
              </a:rPr>
              <a:t>Remaining question: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3200" dirty="0">
                <a:ea typeface="宋体" charset="-122"/>
              </a:rPr>
              <a:t>Can we guarantee that SBF/-1 converges to shortest path?</a:t>
            </a:r>
          </a:p>
        </p:txBody>
      </p:sp>
    </p:spTree>
    <p:extLst>
      <p:ext uri="{BB962C8B-B14F-4D97-AF65-F5344CB8AC3E}">
        <p14:creationId xmlns:p14="http://schemas.microsoft.com/office/powerpoint/2010/main" val="16401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A96E8D8A-0E06-B14C-9577-6D8DC0821A6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15309"/>
            <a:ext cx="8024813" cy="843565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Correctness of SBF/-1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385888"/>
                <a:ext cx="8051800" cy="4856162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Common between SBF/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∞ </m:t>
                    </m:r>
                  </m:oMath>
                </a14:m>
                <a:r>
                  <a:rPr lang="en-US" altLang="zh-CN" dirty="0">
                    <a:ea typeface="宋体" charset="-122"/>
                  </a:rPr>
                  <a:t>and SBF/-1: they solve the Bellman equation</a:t>
                </a:r>
              </a:p>
              <a:p>
                <a:pPr>
                  <a:buFont typeface="ZapfDingbats" charset="0"/>
                  <a:buNone/>
                </a:pPr>
                <a:endParaRPr lang="en-US" altLang="zh-CN" dirty="0">
                  <a:ea typeface="宋体" charset="-122"/>
                </a:endParaRPr>
              </a:p>
              <a:p>
                <a:pPr>
                  <a:buFont typeface="ZapfDingbats" charset="0"/>
                  <a:buNone/>
                </a:pPr>
                <a:r>
                  <a:rPr lang="en-US" altLang="zh-CN" dirty="0">
                    <a:ea typeface="宋体" charset="-122"/>
                  </a:rPr>
                  <a:t>where </a:t>
                </a:r>
                <a:r>
                  <a:rPr lang="en-US" altLang="zh-CN" dirty="0" err="1">
                    <a:ea typeface="宋体" charset="-122"/>
                  </a:rPr>
                  <a:t>d</a:t>
                </a:r>
                <a:r>
                  <a:rPr lang="en-US" altLang="zh-CN" baseline="-25000" dirty="0" err="1">
                    <a:ea typeface="宋体" charset="-122"/>
                  </a:rPr>
                  <a:t>D</a:t>
                </a:r>
                <a:r>
                  <a:rPr lang="en-US" altLang="zh-CN" dirty="0">
                    <a:ea typeface="宋体" charset="-122"/>
                  </a:rPr>
                  <a:t> = 0.</a:t>
                </a:r>
              </a:p>
              <a:p>
                <a:pPr>
                  <a:buFontTx/>
                  <a:buChar char="-"/>
                </a:pPr>
                <a:endParaRPr lang="en-US" altLang="zh-CN" dirty="0">
                  <a:ea typeface="宋体" charset="-122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altLang="zh-CN" dirty="0">
                    <a:ea typeface="宋体" charset="-122"/>
                  </a:rPr>
                  <a:t>We have proven SBF/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∞ </m:t>
                    </m:r>
                  </m:oMath>
                </a14:m>
                <a:r>
                  <a:rPr lang="en-US" altLang="zh-CN" dirty="0">
                    <a:ea typeface="宋体" charset="-122"/>
                  </a:rPr>
                  <a:t>is the shortest path solution. 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altLang="zh-CN" dirty="0">
                    <a:ea typeface="宋体" charset="-122"/>
                  </a:rPr>
                  <a:t>SBF/-1 computes shortest path if Bellman equation has a unique solution.</a:t>
                </a:r>
              </a:p>
            </p:txBody>
          </p:sp>
        </mc:Choice>
        <mc:Fallback xmlns="">
          <p:sp>
            <p:nvSpPr>
              <p:cNvPr id="1024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385888"/>
                <a:ext cx="8051800" cy="4856162"/>
              </a:xfrm>
              <a:blipFill>
                <a:blip r:embed="rId4"/>
                <a:stretch>
                  <a:fillRect l="-1417" t="-1042" r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506447"/>
              </p:ext>
            </p:extLst>
          </p:nvPr>
        </p:nvGraphicFramePr>
        <p:xfrm>
          <a:off x="2264568" y="2260846"/>
          <a:ext cx="41814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49" name="Equation" r:id="rId5" imgW="1409400" imgH="241200" progId="Equation.3">
                  <p:embed/>
                </p:oleObj>
              </mc:Choice>
              <mc:Fallback>
                <p:oleObj name="Equation" r:id="rId5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568" y="2260846"/>
                        <a:ext cx="41814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77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BA8BDBBB-9364-FD4F-965A-557EB287047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Uniqueness of Solution to BE</a:t>
            </a:r>
            <a:endParaRPr lang="en-US" altLang="en-US" sz="2800"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zh-CN" dirty="0">
                    <a:ea typeface="宋体" charset="-122"/>
                  </a:rPr>
                  <a:t>Assume another solution d, we will show that d = d* </a:t>
                </a:r>
              </a:p>
              <a:p>
                <a:pPr>
                  <a:buFont typeface="ZapfDingbats" charset="0"/>
                  <a:buNone/>
                </a:pPr>
                <a:r>
                  <a:rPr lang="en-US" altLang="zh-CN" dirty="0">
                    <a:ea typeface="宋体" charset="-122"/>
                  </a:rPr>
                  <a:t>case 1: we show 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d</a:t>
                </a:r>
                <a:r>
                  <a:rPr lang="en-US" altLang="zh-CN" dirty="0">
                    <a:ea typeface="宋体" charset="-122"/>
                  </a:rPr>
                  <a:t>*</a:t>
                </a:r>
              </a:p>
            </p:txBody>
          </p:sp>
        </mc:Choice>
        <mc:Fallback xmlns="">
          <p:sp>
            <p:nvSpPr>
              <p:cNvPr id="1126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417" t="-1305" r="-1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Rectangle 8"/>
              <p:cNvSpPr>
                <a:spLocks noChangeArrowheads="1"/>
              </p:cNvSpPr>
              <p:nvPr/>
            </p:nvSpPr>
            <p:spPr bwMode="auto">
              <a:xfrm>
                <a:off x="536575" y="3213100"/>
                <a:ext cx="8762335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3333CC"/>
                  </a:buClr>
                  <a:buSzPct val="85000"/>
                  <a:buFont typeface="ZapfDingbats" charset="0"/>
                  <a:buNone/>
                </a:pPr>
                <a: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  <a:t>Since d is a solution to BE,  we can construct </a:t>
                </a:r>
                <a:b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</a:br>
                <a: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  <a:t>paths as follows: for each </a:t>
                </a:r>
                <a:r>
                  <a:rPr lang="en-US" altLang="zh-CN" sz="2800" dirty="0" err="1">
                    <a:solidFill>
                      <a:srgbClr val="000000"/>
                    </a:solidFill>
                    <a:ea typeface="宋体" charset="-122"/>
                  </a:rPr>
                  <a:t>i</a:t>
                </a:r>
                <a: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  <a:t>, pick a j which </a:t>
                </a:r>
                <a:b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</a:br>
                <a: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  <a:t>satisfies the equation; since d* is shortest, d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ea typeface="宋体" charset="-122"/>
                    <a:sym typeface="Symbol" charset="2"/>
                  </a:rPr>
                  <a:t> d</a:t>
                </a:r>
                <a:r>
                  <a:rPr lang="en-US" altLang="zh-CN" sz="2800" dirty="0">
                    <a:solidFill>
                      <a:srgbClr val="000000"/>
                    </a:solidFill>
                    <a:ea typeface="宋体" charset="-122"/>
                  </a:rPr>
                  <a:t>* </a:t>
                </a:r>
                <a:endParaRPr lang="en-US" altLang="en-US" sz="2800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127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575" y="3213100"/>
                <a:ext cx="8762335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1392" t="-3965" r="-557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71" name="Group 9"/>
          <p:cNvGrpSpPr>
            <a:grpSpLocks/>
          </p:cNvGrpSpPr>
          <p:nvPr/>
        </p:nvGrpSpPr>
        <p:grpSpPr bwMode="auto">
          <a:xfrm>
            <a:off x="5019675" y="4927600"/>
            <a:ext cx="3087688" cy="1508125"/>
            <a:chOff x="897" y="3252"/>
            <a:chExt cx="1945" cy="950"/>
          </a:xfrm>
        </p:grpSpPr>
        <p:sp>
          <p:nvSpPr>
            <p:cNvPr id="11338" name="Line 10"/>
            <p:cNvSpPr>
              <a:spLocks noChangeShapeType="1"/>
            </p:cNvSpPr>
            <p:nvPr/>
          </p:nvSpPr>
          <p:spPr bwMode="auto">
            <a:xfrm flipV="1">
              <a:off x="906" y="3390"/>
              <a:ext cx="86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39" name="Line 11"/>
            <p:cNvSpPr>
              <a:spLocks noChangeShapeType="1"/>
            </p:cNvSpPr>
            <p:nvPr/>
          </p:nvSpPr>
          <p:spPr bwMode="auto">
            <a:xfrm>
              <a:off x="1775" y="3399"/>
              <a:ext cx="1067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40" name="Line 12"/>
            <p:cNvSpPr>
              <a:spLocks noChangeShapeType="1"/>
            </p:cNvSpPr>
            <p:nvPr/>
          </p:nvSpPr>
          <p:spPr bwMode="auto">
            <a:xfrm>
              <a:off x="897" y="3890"/>
              <a:ext cx="784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41" name="Line 13"/>
            <p:cNvSpPr>
              <a:spLocks noChangeShapeType="1"/>
            </p:cNvSpPr>
            <p:nvPr/>
          </p:nvSpPr>
          <p:spPr bwMode="auto">
            <a:xfrm flipV="1">
              <a:off x="1681" y="3598"/>
              <a:ext cx="1152" cy="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42" name="Text Box 14"/>
            <p:cNvSpPr txBox="1">
              <a:spLocks noChangeArrowheads="1"/>
            </p:cNvSpPr>
            <p:nvPr/>
          </p:nvSpPr>
          <p:spPr bwMode="auto">
            <a:xfrm>
              <a:off x="2076" y="3252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343" name="Text Box 15"/>
            <p:cNvSpPr txBox="1">
              <a:spLocks noChangeArrowheads="1"/>
            </p:cNvSpPr>
            <p:nvPr/>
          </p:nvSpPr>
          <p:spPr bwMode="auto">
            <a:xfrm>
              <a:off x="2095" y="3960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344" name="Text Box 16"/>
            <p:cNvSpPr txBox="1">
              <a:spLocks noChangeArrowheads="1"/>
            </p:cNvSpPr>
            <p:nvPr/>
          </p:nvSpPr>
          <p:spPr bwMode="auto">
            <a:xfrm>
              <a:off x="1151" y="3451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345" name="Text Box 17"/>
            <p:cNvSpPr txBox="1">
              <a:spLocks noChangeArrowheads="1"/>
            </p:cNvSpPr>
            <p:nvPr/>
          </p:nvSpPr>
          <p:spPr bwMode="auto">
            <a:xfrm>
              <a:off x="1096" y="3971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</a:t>
              </a:r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</p:grpSp>
      <p:sp>
        <p:nvSpPr>
          <p:cNvPr id="11272" name="Text Box 18"/>
          <p:cNvSpPr txBox="1">
            <a:spLocks noChangeArrowheads="1"/>
          </p:cNvSpPr>
          <p:nvPr/>
        </p:nvSpPr>
        <p:spPr bwMode="auto">
          <a:xfrm>
            <a:off x="8121650" y="537686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a typeface="宋体" charset="-122"/>
              </a:rPr>
              <a:t>Dest.</a:t>
            </a:r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grpSp>
        <p:nvGrpSpPr>
          <p:cNvPr id="11273" name="Group 19"/>
          <p:cNvGrpSpPr>
            <a:grpSpLocks/>
          </p:cNvGrpSpPr>
          <p:nvPr/>
        </p:nvGrpSpPr>
        <p:grpSpPr bwMode="auto">
          <a:xfrm>
            <a:off x="1173163" y="4846638"/>
            <a:ext cx="2533650" cy="1619250"/>
            <a:chOff x="4056" y="114"/>
            <a:chExt cx="1596" cy="1020"/>
          </a:xfrm>
        </p:grpSpPr>
        <p:sp>
          <p:nvSpPr>
            <p:cNvPr id="11283" name="Freeform 20"/>
            <p:cNvSpPr>
              <a:spLocks/>
            </p:cNvSpPr>
            <p:nvPr/>
          </p:nvSpPr>
          <p:spPr bwMode="auto">
            <a:xfrm>
              <a:off x="4056" y="114"/>
              <a:ext cx="1596" cy="976"/>
            </a:xfrm>
            <a:custGeom>
              <a:avLst/>
              <a:gdLst>
                <a:gd name="T0" fmla="*/ 41 w 1757"/>
                <a:gd name="T1" fmla="*/ 78 h 1150"/>
                <a:gd name="T2" fmla="*/ 149 w 1757"/>
                <a:gd name="T3" fmla="*/ 42 h 1150"/>
                <a:gd name="T4" fmla="*/ 307 w 1757"/>
                <a:gd name="T5" fmla="*/ 5 h 1150"/>
                <a:gd name="T6" fmla="*/ 512 w 1757"/>
                <a:gd name="T7" fmla="*/ 10 h 1150"/>
                <a:gd name="T8" fmla="*/ 613 w 1757"/>
                <a:gd name="T9" fmla="*/ 27 h 1150"/>
                <a:gd name="T10" fmla="*/ 636 w 1757"/>
                <a:gd name="T11" fmla="*/ 95 h 1150"/>
                <a:gd name="T12" fmla="*/ 628 w 1757"/>
                <a:gd name="T13" fmla="*/ 202 h 1150"/>
                <a:gd name="T14" fmla="*/ 376 w 1757"/>
                <a:gd name="T15" fmla="*/ 218 h 1150"/>
                <a:gd name="T16" fmla="*/ 206 w 1757"/>
                <a:gd name="T17" fmla="*/ 207 h 1150"/>
                <a:gd name="T18" fmla="*/ 28 w 1757"/>
                <a:gd name="T19" fmla="*/ 132 h 1150"/>
                <a:gd name="T20" fmla="*/ 41 w 1757"/>
                <a:gd name="T21" fmla="*/ 78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4" name="Freeform 21"/>
            <p:cNvSpPr>
              <a:spLocks/>
            </p:cNvSpPr>
            <p:nvPr/>
          </p:nvSpPr>
          <p:spPr bwMode="auto">
            <a:xfrm>
              <a:off x="4378" y="379"/>
              <a:ext cx="310" cy="158"/>
            </a:xfrm>
            <a:custGeom>
              <a:avLst/>
              <a:gdLst>
                <a:gd name="T0" fmla="*/ 0 w 342"/>
                <a:gd name="T1" fmla="*/ 36 h 186"/>
                <a:gd name="T2" fmla="*/ 12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5" name="Oval 22"/>
            <p:cNvSpPr>
              <a:spLocks noChangeArrowheads="1"/>
            </p:cNvSpPr>
            <p:nvPr/>
          </p:nvSpPr>
          <p:spPr bwMode="auto">
            <a:xfrm>
              <a:off x="4141" y="584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286" name="Line 23"/>
            <p:cNvSpPr>
              <a:spLocks noChangeShapeType="1"/>
            </p:cNvSpPr>
            <p:nvPr/>
          </p:nvSpPr>
          <p:spPr bwMode="auto">
            <a:xfrm>
              <a:off x="4141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7" name="Line 24"/>
            <p:cNvSpPr>
              <a:spLocks noChangeShapeType="1"/>
            </p:cNvSpPr>
            <p:nvPr/>
          </p:nvSpPr>
          <p:spPr bwMode="auto">
            <a:xfrm>
              <a:off x="4426" y="578"/>
              <a:ext cx="1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8" name="Rectangle 25"/>
            <p:cNvSpPr>
              <a:spLocks noChangeArrowheads="1"/>
            </p:cNvSpPr>
            <p:nvPr/>
          </p:nvSpPr>
          <p:spPr bwMode="auto">
            <a:xfrm>
              <a:off x="4141" y="578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289" name="Oval 26"/>
            <p:cNvSpPr>
              <a:spLocks noChangeArrowheads="1"/>
            </p:cNvSpPr>
            <p:nvPr/>
          </p:nvSpPr>
          <p:spPr bwMode="auto">
            <a:xfrm>
              <a:off x="4139" y="528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290" name="Oval 27"/>
            <p:cNvSpPr>
              <a:spLocks noChangeArrowheads="1"/>
            </p:cNvSpPr>
            <p:nvPr/>
          </p:nvSpPr>
          <p:spPr bwMode="auto">
            <a:xfrm>
              <a:off x="4568" y="327"/>
              <a:ext cx="285" cy="69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291" name="Line 28"/>
            <p:cNvSpPr>
              <a:spLocks noChangeShapeType="1"/>
            </p:cNvSpPr>
            <p:nvPr/>
          </p:nvSpPr>
          <p:spPr bwMode="auto">
            <a:xfrm>
              <a:off x="4568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92" name="Line 29"/>
            <p:cNvSpPr>
              <a:spLocks noChangeShapeType="1"/>
            </p:cNvSpPr>
            <p:nvPr/>
          </p:nvSpPr>
          <p:spPr bwMode="auto">
            <a:xfrm>
              <a:off x="4853" y="321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93" name="Rectangle 30"/>
            <p:cNvSpPr>
              <a:spLocks noChangeArrowheads="1"/>
            </p:cNvSpPr>
            <p:nvPr/>
          </p:nvSpPr>
          <p:spPr bwMode="auto">
            <a:xfrm>
              <a:off x="4568" y="321"/>
              <a:ext cx="282" cy="4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294" name="Oval 31"/>
            <p:cNvSpPr>
              <a:spLocks noChangeArrowheads="1"/>
            </p:cNvSpPr>
            <p:nvPr/>
          </p:nvSpPr>
          <p:spPr bwMode="auto">
            <a:xfrm>
              <a:off x="4566" y="271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295" name="Oval 32"/>
            <p:cNvSpPr>
              <a:spLocks noChangeArrowheads="1"/>
            </p:cNvSpPr>
            <p:nvPr/>
          </p:nvSpPr>
          <p:spPr bwMode="auto">
            <a:xfrm>
              <a:off x="5189" y="324"/>
              <a:ext cx="283" cy="6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296" name="Line 33"/>
            <p:cNvSpPr>
              <a:spLocks noChangeShapeType="1"/>
            </p:cNvSpPr>
            <p:nvPr/>
          </p:nvSpPr>
          <p:spPr bwMode="auto">
            <a:xfrm>
              <a:off x="5189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97" name="Line 34"/>
            <p:cNvSpPr>
              <a:spLocks noChangeShapeType="1"/>
            </p:cNvSpPr>
            <p:nvPr/>
          </p:nvSpPr>
          <p:spPr bwMode="auto">
            <a:xfrm>
              <a:off x="5472" y="318"/>
              <a:ext cx="1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98" name="Rectangle 35"/>
            <p:cNvSpPr>
              <a:spLocks noChangeArrowheads="1"/>
            </p:cNvSpPr>
            <p:nvPr/>
          </p:nvSpPr>
          <p:spPr bwMode="auto">
            <a:xfrm>
              <a:off x="5189" y="318"/>
              <a:ext cx="280" cy="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299" name="Oval 36"/>
            <p:cNvSpPr>
              <a:spLocks noChangeArrowheads="1"/>
            </p:cNvSpPr>
            <p:nvPr/>
          </p:nvSpPr>
          <p:spPr bwMode="auto">
            <a:xfrm>
              <a:off x="5191" y="270"/>
              <a:ext cx="284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11300" name="Freeform 37"/>
            <p:cNvSpPr>
              <a:spLocks/>
            </p:cNvSpPr>
            <p:nvPr/>
          </p:nvSpPr>
          <p:spPr bwMode="auto">
            <a:xfrm>
              <a:off x="5340" y="402"/>
              <a:ext cx="42" cy="460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47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01" name="Freeform 38"/>
            <p:cNvSpPr>
              <a:spLocks/>
            </p:cNvSpPr>
            <p:nvPr/>
          </p:nvSpPr>
          <p:spPr bwMode="auto">
            <a:xfrm>
              <a:off x="4710" y="407"/>
              <a:ext cx="1" cy="45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103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02" name="Freeform 39"/>
            <p:cNvSpPr>
              <a:spLocks/>
            </p:cNvSpPr>
            <p:nvPr/>
          </p:nvSpPr>
          <p:spPr bwMode="auto">
            <a:xfrm>
              <a:off x="4865" y="929"/>
              <a:ext cx="333" cy="0"/>
            </a:xfrm>
            <a:custGeom>
              <a:avLst/>
              <a:gdLst>
                <a:gd name="T0" fmla="*/ 142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03" name="Freeform 40"/>
            <p:cNvSpPr>
              <a:spLocks/>
            </p:cNvSpPr>
            <p:nvPr/>
          </p:nvSpPr>
          <p:spPr bwMode="auto">
            <a:xfrm>
              <a:off x="4329" y="654"/>
              <a:ext cx="250" cy="224"/>
            </a:xfrm>
            <a:custGeom>
              <a:avLst/>
              <a:gdLst>
                <a:gd name="T0" fmla="*/ 102 w 276"/>
                <a:gd name="T1" fmla="*/ 50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304" name="Freeform 41"/>
            <p:cNvSpPr>
              <a:spLocks/>
            </p:cNvSpPr>
            <p:nvPr/>
          </p:nvSpPr>
          <p:spPr bwMode="auto">
            <a:xfrm>
              <a:off x="4860" y="343"/>
              <a:ext cx="332" cy="1"/>
            </a:xfrm>
            <a:custGeom>
              <a:avLst/>
              <a:gdLst>
                <a:gd name="T0" fmla="*/ 138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11305" name="Group 42"/>
            <p:cNvGrpSpPr>
              <a:grpSpLocks/>
            </p:cNvGrpSpPr>
            <p:nvPr/>
          </p:nvGrpSpPr>
          <p:grpSpPr bwMode="auto">
            <a:xfrm>
              <a:off x="4162" y="487"/>
              <a:ext cx="233" cy="251"/>
              <a:chOff x="2928" y="2429"/>
              <a:chExt cx="259" cy="295"/>
            </a:xfrm>
          </p:grpSpPr>
          <p:sp>
            <p:nvSpPr>
              <p:cNvPr id="11336" name="Rectangle 4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1337" name="Text Box 44"/>
              <p:cNvSpPr txBox="1">
                <a:spLocks noChangeArrowheads="1"/>
              </p:cNvSpPr>
              <p:nvPr/>
            </p:nvSpPr>
            <p:spPr bwMode="auto">
              <a:xfrm>
                <a:off x="2928" y="2429"/>
                <a:ext cx="25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11306" name="Group 45"/>
            <p:cNvGrpSpPr>
              <a:grpSpLocks/>
            </p:cNvGrpSpPr>
            <p:nvPr/>
          </p:nvGrpSpPr>
          <p:grpSpPr bwMode="auto">
            <a:xfrm>
              <a:off x="4574" y="803"/>
              <a:ext cx="287" cy="250"/>
              <a:chOff x="1740" y="2306"/>
              <a:chExt cx="316" cy="226"/>
            </a:xfrm>
          </p:grpSpPr>
          <p:sp>
            <p:nvSpPr>
              <p:cNvPr id="11328" name="Oval 46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1329" name="Line 47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11330" name="Line 48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11331" name="Rectangle 49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11332" name="Oval 50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11333" name="Group 51"/>
              <p:cNvGrpSpPr>
                <a:grpSpLocks/>
              </p:cNvGrpSpPr>
              <p:nvPr/>
            </p:nvGrpSpPr>
            <p:grpSpPr bwMode="auto">
              <a:xfrm>
                <a:off x="1782" y="2306"/>
                <a:ext cx="238" cy="226"/>
                <a:chOff x="2937" y="2429"/>
                <a:chExt cx="241" cy="226"/>
              </a:xfrm>
            </p:grpSpPr>
            <p:sp>
              <p:nvSpPr>
                <p:cNvPr id="11334" name="Rectangle 5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1133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937" y="2429"/>
                  <a:ext cx="241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11307" name="Group 54"/>
            <p:cNvGrpSpPr>
              <a:grpSpLocks/>
            </p:cNvGrpSpPr>
            <p:nvPr/>
          </p:nvGrpSpPr>
          <p:grpSpPr bwMode="auto">
            <a:xfrm>
              <a:off x="5201" y="821"/>
              <a:ext cx="287" cy="250"/>
              <a:chOff x="1051" y="2303"/>
              <a:chExt cx="316" cy="295"/>
            </a:xfrm>
          </p:grpSpPr>
          <p:sp>
            <p:nvSpPr>
              <p:cNvPr id="11320" name="Oval 55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1321" name="Line 56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11322" name="Line 57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11323" name="Rectangle 58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11324" name="Oval 59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11325" name="Group 60"/>
              <p:cNvGrpSpPr>
                <a:grpSpLocks/>
              </p:cNvGrpSpPr>
              <p:nvPr/>
            </p:nvGrpSpPr>
            <p:grpSpPr bwMode="auto">
              <a:xfrm>
                <a:off x="1094" y="2303"/>
                <a:ext cx="254" cy="295"/>
                <a:chOff x="2930" y="2429"/>
                <a:chExt cx="257" cy="295"/>
              </a:xfrm>
            </p:grpSpPr>
            <p:sp>
              <p:nvSpPr>
                <p:cNvPr id="11326" name="Rectangle 6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11327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930" y="2429"/>
                  <a:ext cx="257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FF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11308" name="Group 63"/>
            <p:cNvGrpSpPr>
              <a:grpSpLocks/>
            </p:cNvGrpSpPr>
            <p:nvPr/>
          </p:nvGrpSpPr>
          <p:grpSpPr bwMode="auto">
            <a:xfrm>
              <a:off x="5230" y="228"/>
              <a:ext cx="212" cy="250"/>
              <a:chOff x="2939" y="2429"/>
              <a:chExt cx="237" cy="295"/>
            </a:xfrm>
          </p:grpSpPr>
          <p:sp>
            <p:nvSpPr>
              <p:cNvPr id="11318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1319" name="Text Box 65"/>
              <p:cNvSpPr txBox="1">
                <a:spLocks noChangeArrowheads="1"/>
              </p:cNvSpPr>
              <p:nvPr/>
            </p:nvSpPr>
            <p:spPr bwMode="auto">
              <a:xfrm>
                <a:off x="2939" y="2429"/>
                <a:ext cx="23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11309" name="Group 66"/>
            <p:cNvGrpSpPr>
              <a:grpSpLocks/>
            </p:cNvGrpSpPr>
            <p:nvPr/>
          </p:nvGrpSpPr>
          <p:grpSpPr bwMode="auto">
            <a:xfrm>
              <a:off x="4606" y="228"/>
              <a:ext cx="217" cy="250"/>
              <a:chOff x="2937" y="2429"/>
              <a:chExt cx="241" cy="295"/>
            </a:xfrm>
          </p:grpSpPr>
          <p:sp>
            <p:nvSpPr>
              <p:cNvPr id="11316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11317" name="Text Box 68"/>
              <p:cNvSpPr txBox="1">
                <a:spLocks noChangeArrowheads="1"/>
              </p:cNvSpPr>
              <p:nvPr/>
            </p:nvSpPr>
            <p:spPr bwMode="auto">
              <a:xfrm>
                <a:off x="2937" y="2429"/>
                <a:ext cx="241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11310" name="Text Box 69"/>
            <p:cNvSpPr txBox="1">
              <a:spLocks noChangeArrowheads="1"/>
            </p:cNvSpPr>
            <p:nvPr/>
          </p:nvSpPr>
          <p:spPr bwMode="auto">
            <a:xfrm>
              <a:off x="4359" y="23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311" name="Text Box 70"/>
            <p:cNvSpPr txBox="1">
              <a:spLocks noChangeArrowheads="1"/>
            </p:cNvSpPr>
            <p:nvPr/>
          </p:nvSpPr>
          <p:spPr bwMode="auto">
            <a:xfrm>
              <a:off x="4675" y="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312" name="Text Box 71"/>
            <p:cNvSpPr txBox="1">
              <a:spLocks noChangeArrowheads="1"/>
            </p:cNvSpPr>
            <p:nvPr/>
          </p:nvSpPr>
          <p:spPr bwMode="auto">
            <a:xfrm>
              <a:off x="4248" y="70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313" name="Text Box 72"/>
            <p:cNvSpPr txBox="1">
              <a:spLocks noChangeArrowheads="1"/>
            </p:cNvSpPr>
            <p:nvPr/>
          </p:nvSpPr>
          <p:spPr bwMode="auto">
            <a:xfrm>
              <a:off x="4968" y="90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314" name="Text Box 73"/>
            <p:cNvSpPr txBox="1">
              <a:spLocks noChangeArrowheads="1"/>
            </p:cNvSpPr>
            <p:nvPr/>
          </p:nvSpPr>
          <p:spPr bwMode="auto">
            <a:xfrm>
              <a:off x="4941" y="17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11315" name="Text Box 74"/>
            <p:cNvSpPr txBox="1">
              <a:spLocks noChangeArrowheads="1"/>
            </p:cNvSpPr>
            <p:nvPr/>
          </p:nvSpPr>
          <p:spPr bwMode="auto">
            <a:xfrm>
              <a:off x="5339" y="51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11274" name="Text Box 75"/>
          <p:cNvSpPr txBox="1">
            <a:spLocks noChangeArrowheads="1"/>
          </p:cNvSpPr>
          <p:nvPr/>
        </p:nvSpPr>
        <p:spPr bwMode="auto">
          <a:xfrm>
            <a:off x="3055938" y="47767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2</a:t>
            </a:r>
            <a:endParaRPr lang="en-US" altLang="en-US" sz="1800" b="1">
              <a:solidFill>
                <a:srgbClr val="000000"/>
              </a:solidFill>
              <a:ea typeface=""/>
            </a:endParaRPr>
          </a:p>
        </p:txBody>
      </p:sp>
      <p:sp>
        <p:nvSpPr>
          <p:cNvPr id="11275" name="Text Box 76"/>
          <p:cNvSpPr txBox="1">
            <a:spLocks noChangeArrowheads="1"/>
          </p:cNvSpPr>
          <p:nvPr/>
        </p:nvSpPr>
        <p:spPr bwMode="auto">
          <a:xfrm>
            <a:off x="2038350" y="62849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2</a:t>
            </a:r>
            <a:endParaRPr lang="en-US" altLang="en-US" sz="1800" b="1">
              <a:solidFill>
                <a:srgbClr val="000000"/>
              </a:solidFill>
              <a:ea typeface=""/>
            </a:endParaRPr>
          </a:p>
        </p:txBody>
      </p:sp>
      <p:sp>
        <p:nvSpPr>
          <p:cNvPr id="11276" name="Text Box 77"/>
          <p:cNvSpPr txBox="1">
            <a:spLocks noChangeArrowheads="1"/>
          </p:cNvSpPr>
          <p:nvPr/>
        </p:nvSpPr>
        <p:spPr bwMode="auto">
          <a:xfrm>
            <a:off x="2054225" y="479425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3</a:t>
            </a:r>
            <a:endParaRPr lang="en-US" altLang="en-US" sz="1800" b="1">
              <a:solidFill>
                <a:srgbClr val="000000"/>
              </a:solidFill>
              <a:ea typeface=""/>
            </a:endParaRPr>
          </a:p>
        </p:txBody>
      </p:sp>
      <p:sp>
        <p:nvSpPr>
          <p:cNvPr id="11277" name="Text Box 78"/>
          <p:cNvSpPr txBox="1">
            <a:spLocks noChangeArrowheads="1"/>
          </p:cNvSpPr>
          <p:nvPr/>
        </p:nvSpPr>
        <p:spPr bwMode="auto">
          <a:xfrm>
            <a:off x="887413" y="54086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sz="1800" b="1">
                <a:solidFill>
                  <a:srgbClr val="000000"/>
                </a:solidFill>
                <a:ea typeface="宋体" charset="-122"/>
              </a:rPr>
              <a:t>10</a:t>
            </a:r>
            <a:endParaRPr lang="en-US" altLang="en-US" sz="1800" b="1">
              <a:solidFill>
                <a:srgbClr val="000000"/>
              </a:solidFill>
              <a:ea typeface=""/>
            </a:endParaRPr>
          </a:p>
        </p:txBody>
      </p: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1708150" y="5146675"/>
            <a:ext cx="1454150" cy="896938"/>
            <a:chOff x="1076" y="3372"/>
            <a:chExt cx="916" cy="565"/>
          </a:xfrm>
        </p:grpSpPr>
        <p:sp>
          <p:nvSpPr>
            <p:cNvPr id="11279" name="Line 80"/>
            <p:cNvSpPr>
              <a:spLocks noChangeShapeType="1"/>
            </p:cNvSpPr>
            <p:nvPr/>
          </p:nvSpPr>
          <p:spPr bwMode="auto">
            <a:xfrm flipV="1">
              <a:off x="1076" y="3465"/>
              <a:ext cx="246" cy="1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0" name="Line 81"/>
            <p:cNvSpPr>
              <a:spLocks noChangeShapeType="1"/>
            </p:cNvSpPr>
            <p:nvPr/>
          </p:nvSpPr>
          <p:spPr bwMode="auto">
            <a:xfrm>
              <a:off x="1558" y="3372"/>
              <a:ext cx="30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1" name="Line 82"/>
            <p:cNvSpPr>
              <a:spLocks noChangeShapeType="1"/>
            </p:cNvSpPr>
            <p:nvPr/>
          </p:nvSpPr>
          <p:spPr bwMode="auto">
            <a:xfrm>
              <a:off x="1983" y="3483"/>
              <a:ext cx="9" cy="4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11282" name="Line 83"/>
            <p:cNvSpPr>
              <a:spLocks noChangeShapeType="1"/>
            </p:cNvSpPr>
            <p:nvPr/>
          </p:nvSpPr>
          <p:spPr bwMode="auto">
            <a:xfrm>
              <a:off x="1549" y="3928"/>
              <a:ext cx="31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graphicFrame>
        <p:nvGraphicFramePr>
          <p:cNvPr id="11266" name="Object 84"/>
          <p:cNvGraphicFramePr>
            <a:graphicFrameLocks noChangeAspect="1"/>
          </p:cNvGraphicFramePr>
          <p:nvPr/>
        </p:nvGraphicFramePr>
        <p:xfrm>
          <a:off x="5302250" y="31750"/>
          <a:ext cx="38100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73" name="Equation" r:id="rId6" imgW="1409400" imgH="241200" progId="Equation.3">
                  <p:embed/>
                </p:oleObj>
              </mc:Choice>
              <mc:Fallback>
                <p:oleObj name="Equation" r:id="rId6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0" y="31750"/>
                        <a:ext cx="3810000" cy="654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6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4E6B585-F791-A846-BDE2-E53F2960E51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Uniqueness of Solution to BE</a:t>
            </a:r>
            <a:endParaRPr lang="en-US" altLang="en-US" sz="2800"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27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ZapfDingbats" charset="0"/>
                  <a:buNone/>
                </a:pPr>
                <a:r>
                  <a:rPr lang="en-US" altLang="zh-CN" dirty="0">
                    <a:ea typeface="宋体" charset="-122"/>
                  </a:rPr>
                  <a:t>Case 2: we show d </a:t>
                </a:r>
                <a:r>
                  <a:rPr lang="en-US" altLang="zh-CN" dirty="0">
                    <a:ea typeface="宋体" charset="-122"/>
                    <a:cs typeface="Times New Roman" charset="0"/>
                  </a:rPr>
                  <a:t>≤</a:t>
                </a:r>
                <a:r>
                  <a:rPr lang="en-US" altLang="zh-CN" dirty="0">
                    <a:ea typeface="宋体" charset="-122"/>
                  </a:rPr>
                  <a:t> </a:t>
                </a:r>
                <a:r>
                  <a:rPr lang="en-US" altLang="zh-CN" dirty="0">
                    <a:ea typeface="宋体" charset="-122"/>
                    <a:sym typeface="Symbol" charset="2"/>
                  </a:rPr>
                  <a:t>d</a:t>
                </a:r>
                <a:r>
                  <a:rPr lang="en-US" altLang="zh-CN" dirty="0">
                    <a:ea typeface="宋体" charset="-122"/>
                  </a:rPr>
                  <a:t>*</a:t>
                </a:r>
              </a:p>
              <a:p>
                <a:pPr>
                  <a:buFont typeface="ZapfDingbats" charset="0"/>
                  <a:buNone/>
                </a:pPr>
                <a:endParaRPr lang="en-US" altLang="zh-CN" dirty="0">
                  <a:ea typeface="宋体" charset="-122"/>
                </a:endParaRPr>
              </a:p>
              <a:p>
                <a:pPr>
                  <a:buFont typeface="ZapfDingbats" charset="0"/>
                  <a:buNone/>
                </a:pPr>
                <a:r>
                  <a:rPr lang="en-US" altLang="zh-CN" dirty="0">
                    <a:ea typeface="宋体" charset="-122"/>
                  </a:rPr>
                  <a:t>   assume we run SBF with two initial configurations: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</a:rPr>
                  <a:t>one is 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ea typeface="宋体" charset="-122"/>
                  </a:rPr>
                  <a:t>another is SBF/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altLang="zh-CN" dirty="0">
                    <a:ea typeface="宋体" charset="-122"/>
                    <a:sym typeface="Symbol" charset="2"/>
                  </a:rPr>
                  <a:t> (d</a:t>
                </a:r>
                <a:r>
                  <a:rPr lang="en-US" altLang="zh-CN" baseline="30000" dirty="0">
                    <a:ea typeface="宋体" charset="-122"/>
                    <a:sym typeface="Symbol" charset="2"/>
                  </a:rPr>
                  <a:t>∞</a:t>
                </a:r>
                <a:r>
                  <a:rPr lang="en-US" altLang="zh-CN" dirty="0">
                    <a:ea typeface="宋体" charset="-122"/>
                    <a:sym typeface="Symbol" charset="2"/>
                  </a:rPr>
                  <a:t>)</a:t>
                </a:r>
                <a:r>
                  <a:rPr lang="en-US" altLang="zh-CN" dirty="0">
                    <a:ea typeface="宋体" charset="-122"/>
                  </a:rPr>
                  <a:t>, </a:t>
                </a:r>
              </a:p>
              <a:p>
                <a:pPr lvl="2"/>
                <a:endParaRPr lang="en-US" altLang="zh-CN" dirty="0">
                  <a:ea typeface="宋体" charset="-122"/>
                </a:endParaRPr>
              </a:p>
              <a:p>
                <a:pPr lvl="1">
                  <a:buNone/>
                </a:pPr>
                <a:r>
                  <a:rPr lang="en-US" altLang="zh-CN" dirty="0">
                    <a:ea typeface="宋体" charset="-122"/>
                  </a:rPr>
                  <a:t>-&gt; monotonicity and convergence of SBF/∞ imply that d ≤ d*</a:t>
                </a:r>
                <a:endParaRPr lang="en-US" altLang="en-US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5027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417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90" name="Object 5"/>
          <p:cNvGraphicFramePr>
            <a:graphicFrameLocks noChangeAspect="1"/>
          </p:cNvGraphicFramePr>
          <p:nvPr/>
        </p:nvGraphicFramePr>
        <p:xfrm>
          <a:off x="5380038" y="47625"/>
          <a:ext cx="3748087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97" name="Equation" r:id="rId5" imgW="1409400" imgH="241200" progId="Equation.3">
                  <p:embed/>
                </p:oleObj>
              </mc:Choice>
              <mc:Fallback>
                <p:oleObj name="Equation" r:id="rId5" imgW="1409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47625"/>
                        <a:ext cx="3748087" cy="642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72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D67CFC6-58D9-1F40-B6B9-CB9FCD9FB2D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179279"/>
            <a:ext cx="8024813" cy="11430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Discussion</a:t>
            </a:r>
            <a:endParaRPr lang="en-US" altLang="en-US" sz="3600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5888"/>
            <a:ext cx="8051800" cy="48561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4000" dirty="0">
                <a:solidFill>
                  <a:srgbClr val="000000"/>
                </a:solidFill>
              </a:rPr>
              <a:t> Will SBF converge under other non-negative initial conditions?</a:t>
            </a:r>
          </a:p>
          <a:p>
            <a:pPr>
              <a:buFont typeface="Wingdings" pitchFamily="2" charset="2"/>
              <a:buChar char="q"/>
            </a:pPr>
            <a:endParaRPr lang="en-US" altLang="en-US" sz="4000" dirty="0">
              <a:solidFill>
                <a:srgbClr val="00000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sz="4000" dirty="0">
                <a:solidFill>
                  <a:srgbClr val="000000"/>
                </a:solidFill>
              </a:rPr>
              <a:t> Problems of running </a:t>
            </a:r>
            <a:r>
              <a:rPr lang="en-US" altLang="en-US" sz="4000" i="1" dirty="0">
                <a:solidFill>
                  <a:srgbClr val="FF0000"/>
                </a:solidFill>
              </a:rPr>
              <a:t>synchronous</a:t>
            </a:r>
            <a:r>
              <a:rPr lang="en-US" altLang="en-US" sz="4000" dirty="0">
                <a:solidFill>
                  <a:srgbClr val="000000"/>
                </a:solidFill>
              </a:rPr>
              <a:t>  BF?</a:t>
            </a:r>
          </a:p>
          <a:p>
            <a:endParaRPr lang="en-US" altLang="en-US" sz="4000" dirty="0">
              <a:solidFill>
                <a:srgbClr val="000000"/>
              </a:solidFill>
            </a:endParaRPr>
          </a:p>
          <a:p>
            <a:endParaRPr lang="en-US" altLang="en-US" sz="4000" dirty="0">
              <a:solidFill>
                <a:srgbClr val="000000"/>
              </a:solidFill>
            </a:endParaRPr>
          </a:p>
          <a:p>
            <a:endParaRPr lang="en-US" alt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7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overview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control plane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828800" lvl="3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>
                <a:solidFill>
                  <a:srgbClr val="C00000"/>
                </a:solidFill>
                <a:latin typeface="+mn-lt"/>
                <a:ea typeface=""/>
              </a:rPr>
              <a:t>Distributed </a:t>
            </a:r>
            <a:r>
              <a:rPr lang="en-US" altLang="en-US" i="1" dirty="0">
                <a:solidFill>
                  <a:srgbClr val="C00000"/>
                </a:solidFill>
                <a:latin typeface="+mn-lt"/>
                <a:ea typeface=""/>
              </a:rPr>
              <a:t>distance vector protocols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Arial" charset="0"/>
              <a:buChar char="•"/>
              <a:defRPr/>
            </a:pPr>
            <a:r>
              <a:rPr lang="en-US" altLang="en-US" dirty="0">
                <a:ea typeface=""/>
              </a:rPr>
              <a:t>synchronous Bellman-Ford (SBF)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r>
              <a:rPr lang="en-US" altLang="en-US" i="1" dirty="0">
                <a:solidFill>
                  <a:srgbClr val="C00000"/>
                </a:solidFill>
                <a:ea typeface=""/>
              </a:rPr>
              <a:t>asynchronous Bellman-Ford (ABF)</a:t>
            </a:r>
          </a:p>
          <a:p>
            <a:pPr marL="2286000" lvl="4" indent="-457200">
              <a:spcBef>
                <a:spcPct val="20000"/>
              </a:spcBef>
              <a:buClr>
                <a:srgbClr val="C00000"/>
              </a:buClr>
              <a:buSzPct val="85000"/>
              <a:buFont typeface="Wingdings" charset="2"/>
              <a:buChar char="Ø"/>
              <a:defRPr/>
            </a:pPr>
            <a:endParaRPr lang="en-US" altLang="en-US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26091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charset="-122"/>
              </a:rPr>
              <a:t>Asynchronous Bellman-Ford (ABF)</a:t>
            </a:r>
            <a:endParaRPr lang="en-US" altLang="en-US" sz="360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32" y="1489838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N</a:t>
            </a:r>
            <a:r>
              <a:rPr lang="en-US" altLang="en-US" dirty="0"/>
              <a:t>o notion of global iterations</a:t>
            </a:r>
            <a:endParaRPr lang="en-US" altLang="zh-CN" dirty="0"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each node updates at its own pace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Asynchronously </a:t>
            </a:r>
            <a:r>
              <a:rPr lang="en-US" altLang="en-US" dirty="0"/>
              <a:t>each node </a:t>
            </a:r>
            <a:r>
              <a:rPr lang="en-US" altLang="en-US" dirty="0" err="1"/>
              <a:t>i</a:t>
            </a:r>
            <a:r>
              <a:rPr lang="en-US" altLang="en-US" dirty="0"/>
              <a:t> computes</a:t>
            </a:r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>
              <a:buFont typeface="ZapfDingbats" charset="0"/>
              <a:buNone/>
            </a:pPr>
            <a:r>
              <a:rPr lang="en-US" altLang="zh-CN" dirty="0">
                <a:ea typeface="宋体" charset="-122"/>
              </a:rPr>
              <a:t>u</a:t>
            </a:r>
            <a:r>
              <a:rPr lang="en-US" altLang="en-US" dirty="0"/>
              <a:t>s</a:t>
            </a:r>
            <a:r>
              <a:rPr lang="en-US" altLang="zh-CN" dirty="0">
                <a:ea typeface="宋体" charset="-122"/>
              </a:rPr>
              <a:t>ing</a:t>
            </a:r>
            <a:r>
              <a:rPr lang="en-US" altLang="en-US" dirty="0"/>
              <a:t> last received value  </a:t>
            </a:r>
            <a:r>
              <a:rPr lang="en-US" altLang="en-US" dirty="0" err="1"/>
              <a:t>d</a:t>
            </a:r>
            <a:r>
              <a:rPr lang="en-US" altLang="en-US" baseline="30000" dirty="0" err="1"/>
              <a:t>i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dirty="0">
                <a:ea typeface="宋体" charset="-122"/>
              </a:rPr>
              <a:t> from neighbor j.</a:t>
            </a:r>
          </a:p>
          <a:p>
            <a:pPr lvl="1">
              <a:buFont typeface="ZapfDingbats" charset="0"/>
              <a:buNone/>
            </a:pPr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Asynchronously node j s</a:t>
            </a:r>
            <a:r>
              <a:rPr lang="en-US" altLang="en-US" dirty="0"/>
              <a:t>ends its estimate to its neighbor </a:t>
            </a:r>
            <a:r>
              <a:rPr lang="en-US" altLang="en-US" dirty="0" err="1"/>
              <a:t>i</a:t>
            </a:r>
            <a:r>
              <a:rPr lang="en-US" alt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We assume that there is an upper bound on the delay of estimate packet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>
            <p:extLst/>
          </p:nvPr>
        </p:nvGraphicFramePr>
        <p:xfrm>
          <a:off x="1885950" y="3083579"/>
          <a:ext cx="41814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67" name="Equation" r:id="rId4" imgW="1409400" imgH="253800" progId="Equation.3">
                  <p:embed/>
                </p:oleObj>
              </mc:Choice>
              <mc:Fallback>
                <p:oleObj name="Equation" r:id="rId4" imgW="14094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3083579"/>
                        <a:ext cx="4181475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D6351E0-6BFB-BA49-B08F-3C75278D4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07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D223AC-7635-254F-A726-7D807A372C3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9202" name="Freeform 2" descr="Light upward diagonal"/>
          <p:cNvSpPr>
            <a:spLocks/>
          </p:cNvSpPr>
          <p:nvPr/>
        </p:nvSpPr>
        <p:spPr bwMode="auto">
          <a:xfrm>
            <a:off x="6340475" y="2362200"/>
            <a:ext cx="2270125" cy="2105025"/>
          </a:xfrm>
          <a:custGeom>
            <a:avLst/>
            <a:gdLst>
              <a:gd name="T0" fmla="*/ 2147483646 w 1866"/>
              <a:gd name="T1" fmla="*/ 2147483646 h 1885"/>
              <a:gd name="T2" fmla="*/ 2147483646 w 1866"/>
              <a:gd name="T3" fmla="*/ 2147483646 h 1885"/>
              <a:gd name="T4" fmla="*/ 2147483646 w 1866"/>
              <a:gd name="T5" fmla="*/ 2147483646 h 1885"/>
              <a:gd name="T6" fmla="*/ 2147483646 w 1866"/>
              <a:gd name="T7" fmla="*/ 2147483646 h 1885"/>
              <a:gd name="T8" fmla="*/ 2147483646 w 1866"/>
              <a:gd name="T9" fmla="*/ 2147483646 h 1885"/>
              <a:gd name="T10" fmla="*/ 2147483646 w 1866"/>
              <a:gd name="T11" fmla="*/ 2147483646 h 1885"/>
              <a:gd name="T12" fmla="*/ 2147483646 w 1866"/>
              <a:gd name="T13" fmla="*/ 2147483646 h 1885"/>
              <a:gd name="T14" fmla="*/ 2147483646 w 1866"/>
              <a:gd name="T15" fmla="*/ 2147483646 h 1885"/>
              <a:gd name="T16" fmla="*/ 2147483646 w 1866"/>
              <a:gd name="T17" fmla="*/ 2147483646 h 1885"/>
              <a:gd name="T18" fmla="*/ 2147483646 w 1866"/>
              <a:gd name="T19" fmla="*/ 2147483646 h 1885"/>
              <a:gd name="T20" fmla="*/ 2147483646 w 1866"/>
              <a:gd name="T21" fmla="*/ 2147483646 h 188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6"/>
              <a:gd name="T34" fmla="*/ 0 h 1885"/>
              <a:gd name="T35" fmla="*/ 1866 w 1866"/>
              <a:gd name="T36" fmla="*/ 1885 h 188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6" h="1885">
                <a:moveTo>
                  <a:pt x="831" y="34"/>
                </a:moveTo>
                <a:cubicBezTo>
                  <a:pt x="834" y="31"/>
                  <a:pt x="906" y="8"/>
                  <a:pt x="850" y="25"/>
                </a:cubicBezTo>
                <a:cubicBezTo>
                  <a:pt x="794" y="42"/>
                  <a:pt x="603" y="73"/>
                  <a:pt x="493" y="134"/>
                </a:cubicBezTo>
                <a:cubicBezTo>
                  <a:pt x="383" y="195"/>
                  <a:pt x="270" y="184"/>
                  <a:pt x="191" y="390"/>
                </a:cubicBezTo>
                <a:cubicBezTo>
                  <a:pt x="112" y="596"/>
                  <a:pt x="0" y="1137"/>
                  <a:pt x="18" y="1369"/>
                </a:cubicBezTo>
                <a:cubicBezTo>
                  <a:pt x="36" y="1601"/>
                  <a:pt x="120" y="1721"/>
                  <a:pt x="301" y="1780"/>
                </a:cubicBezTo>
                <a:cubicBezTo>
                  <a:pt x="482" y="1839"/>
                  <a:pt x="867" y="1885"/>
                  <a:pt x="1106" y="1725"/>
                </a:cubicBezTo>
                <a:cubicBezTo>
                  <a:pt x="1345" y="1565"/>
                  <a:pt x="1635" y="1085"/>
                  <a:pt x="1737" y="820"/>
                </a:cubicBezTo>
                <a:cubicBezTo>
                  <a:pt x="1839" y="555"/>
                  <a:pt x="1866" y="268"/>
                  <a:pt x="1718" y="134"/>
                </a:cubicBezTo>
                <a:cubicBezTo>
                  <a:pt x="1570" y="0"/>
                  <a:pt x="1031" y="40"/>
                  <a:pt x="850" y="15"/>
                </a:cubicBezTo>
                <a:cubicBezTo>
                  <a:pt x="850" y="15"/>
                  <a:pt x="831" y="34"/>
                  <a:pt x="831" y="34"/>
                </a:cubicBezTo>
                <a:close/>
              </a:path>
            </a:pathLst>
          </a:custGeom>
          <a:pattFill prst="ltUpDiag">
            <a:fgClr>
              <a:schemeClr val="bg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charset="-122"/>
              </a:rPr>
              <a:t>Recap: Derive Objective Function</a:t>
            </a:r>
            <a:endParaRPr lang="en-US" altLang="en-US" sz="3600" dirty="0"/>
          </a:p>
        </p:txBody>
      </p:sp>
      <p:sp>
        <p:nvSpPr>
          <p:cNvPr id="179205" name="Line 5"/>
          <p:cNvSpPr>
            <a:spLocks noChangeShapeType="1"/>
          </p:cNvSpPr>
          <p:nvPr/>
        </p:nvSpPr>
        <p:spPr bwMode="auto">
          <a:xfrm>
            <a:off x="5792788" y="4538663"/>
            <a:ext cx="316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6" name="Line 6"/>
          <p:cNvSpPr>
            <a:spLocks noChangeShapeType="1"/>
          </p:cNvSpPr>
          <p:nvPr/>
        </p:nvSpPr>
        <p:spPr bwMode="auto">
          <a:xfrm flipV="1">
            <a:off x="6257925" y="1782763"/>
            <a:ext cx="0" cy="3308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6773863" y="2552700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R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161213" y="2441575"/>
            <a:ext cx="1398587" cy="1103313"/>
            <a:chOff x="4511" y="1538"/>
            <a:chExt cx="881" cy="695"/>
          </a:xfrm>
        </p:grpSpPr>
        <p:sp>
          <p:nvSpPr>
            <p:cNvPr id="179213" name="Freeform 9"/>
            <p:cNvSpPr>
              <a:spLocks/>
            </p:cNvSpPr>
            <p:nvPr/>
          </p:nvSpPr>
          <p:spPr bwMode="auto">
            <a:xfrm>
              <a:off x="4511" y="1538"/>
              <a:ext cx="881" cy="695"/>
            </a:xfrm>
            <a:custGeom>
              <a:avLst/>
              <a:gdLst>
                <a:gd name="T0" fmla="*/ 0 w 1866"/>
                <a:gd name="T1" fmla="*/ 0 h 1885"/>
                <a:gd name="T2" fmla="*/ 0 w 1866"/>
                <a:gd name="T3" fmla="*/ 0 h 1885"/>
                <a:gd name="T4" fmla="*/ 0 w 1866"/>
                <a:gd name="T5" fmla="*/ 0 h 1885"/>
                <a:gd name="T6" fmla="*/ 0 w 1866"/>
                <a:gd name="T7" fmla="*/ 0 h 1885"/>
                <a:gd name="T8" fmla="*/ 0 w 1866"/>
                <a:gd name="T9" fmla="*/ 0 h 1885"/>
                <a:gd name="T10" fmla="*/ 0 w 1866"/>
                <a:gd name="T11" fmla="*/ 0 h 1885"/>
                <a:gd name="T12" fmla="*/ 0 w 1866"/>
                <a:gd name="T13" fmla="*/ 0 h 1885"/>
                <a:gd name="T14" fmla="*/ 0 w 1866"/>
                <a:gd name="T15" fmla="*/ 0 h 1885"/>
                <a:gd name="T16" fmla="*/ 0 w 1866"/>
                <a:gd name="T17" fmla="*/ 0 h 1885"/>
                <a:gd name="T18" fmla="*/ 0 w 1866"/>
                <a:gd name="T19" fmla="*/ 0 h 1885"/>
                <a:gd name="T20" fmla="*/ 0 w 1866"/>
                <a:gd name="T21" fmla="*/ 0 h 188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66"/>
                <a:gd name="T34" fmla="*/ 0 h 1885"/>
                <a:gd name="T35" fmla="*/ 1866 w 1866"/>
                <a:gd name="T36" fmla="*/ 1885 h 188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66" h="1885">
                  <a:moveTo>
                    <a:pt x="831" y="34"/>
                  </a:moveTo>
                  <a:cubicBezTo>
                    <a:pt x="834" y="31"/>
                    <a:pt x="906" y="8"/>
                    <a:pt x="850" y="25"/>
                  </a:cubicBezTo>
                  <a:cubicBezTo>
                    <a:pt x="794" y="42"/>
                    <a:pt x="603" y="73"/>
                    <a:pt x="493" y="134"/>
                  </a:cubicBezTo>
                  <a:cubicBezTo>
                    <a:pt x="383" y="195"/>
                    <a:pt x="270" y="184"/>
                    <a:pt x="191" y="390"/>
                  </a:cubicBezTo>
                  <a:cubicBezTo>
                    <a:pt x="112" y="596"/>
                    <a:pt x="0" y="1137"/>
                    <a:pt x="18" y="1369"/>
                  </a:cubicBezTo>
                  <a:cubicBezTo>
                    <a:pt x="36" y="1601"/>
                    <a:pt x="120" y="1721"/>
                    <a:pt x="301" y="1780"/>
                  </a:cubicBezTo>
                  <a:cubicBezTo>
                    <a:pt x="482" y="1839"/>
                    <a:pt x="867" y="1885"/>
                    <a:pt x="1106" y="1725"/>
                  </a:cubicBezTo>
                  <a:cubicBezTo>
                    <a:pt x="1345" y="1565"/>
                    <a:pt x="1635" y="1085"/>
                    <a:pt x="1737" y="820"/>
                  </a:cubicBezTo>
                  <a:cubicBezTo>
                    <a:pt x="1839" y="555"/>
                    <a:pt x="1866" y="268"/>
                    <a:pt x="1718" y="134"/>
                  </a:cubicBezTo>
                  <a:cubicBezTo>
                    <a:pt x="1570" y="0"/>
                    <a:pt x="1031" y="40"/>
                    <a:pt x="850" y="15"/>
                  </a:cubicBezTo>
                  <a:cubicBezTo>
                    <a:pt x="850" y="15"/>
                    <a:pt x="831" y="34"/>
                    <a:pt x="831" y="34"/>
                  </a:cubicBezTo>
                  <a:close/>
                </a:path>
              </a:pathLst>
            </a:custGeom>
            <a:pattFill prst="pct5">
              <a:fgClr>
                <a:schemeClr val="bg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214" name="Text Box 10"/>
            <p:cNvSpPr txBox="1">
              <a:spLocks noChangeArrowheads="1"/>
            </p:cNvSpPr>
            <p:nvPr/>
          </p:nvSpPr>
          <p:spPr bwMode="auto">
            <a:xfrm>
              <a:off x="4543" y="1731"/>
              <a:ext cx="2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</a:rPr>
                <a:t>T</a:t>
              </a:r>
            </a:p>
          </p:txBody>
        </p:sp>
      </p:grpSp>
      <p:sp>
        <p:nvSpPr>
          <p:cNvPr id="179209" name="Oval 11"/>
          <p:cNvSpPr>
            <a:spLocks noChangeArrowheads="1"/>
          </p:cNvSpPr>
          <p:nvPr/>
        </p:nvSpPr>
        <p:spPr bwMode="auto">
          <a:xfrm>
            <a:off x="8375650" y="2466975"/>
            <a:ext cx="889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79210" name="Text Box 12"/>
          <p:cNvSpPr txBox="1">
            <a:spLocks noChangeArrowheads="1"/>
          </p:cNvSpPr>
          <p:nvPr/>
        </p:nvSpPr>
        <p:spPr bwMode="auto">
          <a:xfrm>
            <a:off x="8275638" y="2481263"/>
            <a:ext cx="29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179211" name="Text Box 14"/>
          <p:cNvSpPr txBox="1">
            <a:spLocks noChangeArrowheads="1"/>
          </p:cNvSpPr>
          <p:nvPr/>
        </p:nvSpPr>
        <p:spPr bwMode="auto">
          <a:xfrm>
            <a:off x="8535988" y="4087813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1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9212" name="Text Box 15"/>
          <p:cNvSpPr txBox="1">
            <a:spLocks noChangeArrowheads="1"/>
          </p:cNvSpPr>
          <p:nvPr/>
        </p:nvSpPr>
        <p:spPr bwMode="auto">
          <a:xfrm>
            <a:off x="6305550" y="18192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ea typeface="宋体" charset="-122"/>
              </a:rPr>
              <a:t>2</a:t>
            </a:r>
            <a:endParaRPr lang="en-US" altLang="en-US" sz="2400" baseline="-25000">
              <a:solidFill>
                <a:srgbClr val="000000"/>
              </a:solidFill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533400" y="1457325"/>
            <a:ext cx="55562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axioms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Pareto optimality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symmetry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invariance of linear transformation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kern="0" dirty="0">
                <a:ea typeface="宋体" charset="-122"/>
              </a:rPr>
              <a:t>independence of irrelevant alternatives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kern="0" dirty="0">
                <a:ea typeface="宋体" charset="-122"/>
              </a:rPr>
              <a:t>NBS solution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the rate allocation point is the feasible point which maximizes</a:t>
            </a:r>
          </a:p>
          <a:p>
            <a:pPr lvl="1">
              <a:lnSpc>
                <a:spcPct val="80000"/>
              </a:lnSpc>
            </a:pPr>
            <a:endParaRPr lang="en-US" altLang="zh-CN" kern="0" dirty="0">
              <a:ea typeface="宋体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38721"/>
              </p:ext>
            </p:extLst>
          </p:nvPr>
        </p:nvGraphicFramePr>
        <p:xfrm>
          <a:off x="2196608" y="5367611"/>
          <a:ext cx="19462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79" name="Equation" r:id="rId4" imgW="609336" imgH="215806" progId="Equation.3">
                  <p:embed/>
                </p:oleObj>
              </mc:Choice>
              <mc:Fallback>
                <p:oleObj name="Equation" r:id="rId4" imgW="6093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608" y="5367611"/>
                        <a:ext cx="19462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306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auto">
          <a:xfrm>
            <a:off x="857250" y="5265738"/>
            <a:ext cx="5905500" cy="600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364547" name="Rectangle 3"/>
          <p:cNvSpPr>
            <a:spLocks noChangeArrowheads="1"/>
          </p:cNvSpPr>
          <p:nvPr/>
        </p:nvSpPr>
        <p:spPr bwMode="auto">
          <a:xfrm>
            <a:off x="857250" y="4494213"/>
            <a:ext cx="5905500" cy="600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364548" name="Rectangle 4"/>
          <p:cNvSpPr>
            <a:spLocks noChangeArrowheads="1"/>
          </p:cNvSpPr>
          <p:nvPr/>
        </p:nvSpPr>
        <p:spPr bwMode="auto">
          <a:xfrm>
            <a:off x="862013" y="3770313"/>
            <a:ext cx="5905500" cy="600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364549" name="Rectangle 5"/>
          <p:cNvSpPr>
            <a:spLocks noChangeArrowheads="1"/>
          </p:cNvSpPr>
          <p:nvPr/>
        </p:nvSpPr>
        <p:spPr bwMode="auto">
          <a:xfrm>
            <a:off x="839788" y="3013075"/>
            <a:ext cx="5905500" cy="600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ABF: Example</a:t>
            </a:r>
            <a:endParaRPr lang="en-US" altLang="en-US" dirty="0"/>
          </a:p>
        </p:txBody>
      </p:sp>
      <p:grpSp>
        <p:nvGrpSpPr>
          <p:cNvPr id="50183" name="Group 7"/>
          <p:cNvGrpSpPr>
            <a:grpSpLocks/>
          </p:cNvGrpSpPr>
          <p:nvPr/>
        </p:nvGrpSpPr>
        <p:grpSpPr bwMode="auto">
          <a:xfrm>
            <a:off x="6183313" y="180975"/>
            <a:ext cx="2789237" cy="1841500"/>
            <a:chOff x="486" y="1176"/>
            <a:chExt cx="1757" cy="1160"/>
          </a:xfrm>
        </p:grpSpPr>
        <p:sp>
          <p:nvSpPr>
            <p:cNvPr id="50220" name="Freeform 8"/>
            <p:cNvSpPr>
              <a:spLocks/>
            </p:cNvSpPr>
            <p:nvPr/>
          </p:nvSpPr>
          <p:spPr bwMode="auto">
            <a:xfrm>
              <a:off x="486" y="1176"/>
              <a:ext cx="1757" cy="1150"/>
            </a:xfrm>
            <a:custGeom>
              <a:avLst/>
              <a:gdLst>
                <a:gd name="T0" fmla="*/ 108 w 1757"/>
                <a:gd name="T1" fmla="*/ 402 h 1150"/>
                <a:gd name="T2" fmla="*/ 390 w 1757"/>
                <a:gd name="T3" fmla="*/ 216 h 1150"/>
                <a:gd name="T4" fmla="*/ 801 w 1757"/>
                <a:gd name="T5" fmla="*/ 27 h 1150"/>
                <a:gd name="T6" fmla="*/ 1341 w 1757"/>
                <a:gd name="T7" fmla="*/ 54 h 1150"/>
                <a:gd name="T8" fmla="*/ 1602 w 1757"/>
                <a:gd name="T9" fmla="*/ 141 h 1150"/>
                <a:gd name="T10" fmla="*/ 1665 w 1757"/>
                <a:gd name="T11" fmla="*/ 489 h 1150"/>
                <a:gd name="T12" fmla="*/ 1644 w 1757"/>
                <a:gd name="T13" fmla="*/ 1044 h 1150"/>
                <a:gd name="T14" fmla="*/ 984 w 1757"/>
                <a:gd name="T15" fmla="*/ 1125 h 1150"/>
                <a:gd name="T16" fmla="*/ 540 w 1757"/>
                <a:gd name="T17" fmla="*/ 1068 h 1150"/>
                <a:gd name="T18" fmla="*/ 72 w 1757"/>
                <a:gd name="T19" fmla="*/ 684 h 1150"/>
                <a:gd name="T20" fmla="*/ 108 w 1757"/>
                <a:gd name="T21" fmla="*/ 402 h 11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57"/>
                <a:gd name="T34" fmla="*/ 0 h 1150"/>
                <a:gd name="T35" fmla="*/ 1757 w 1757"/>
                <a:gd name="T36" fmla="*/ 1150 h 11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57" h="1150">
                  <a:moveTo>
                    <a:pt x="108" y="402"/>
                  </a:moveTo>
                  <a:cubicBezTo>
                    <a:pt x="161" y="324"/>
                    <a:pt x="275" y="278"/>
                    <a:pt x="390" y="216"/>
                  </a:cubicBezTo>
                  <a:cubicBezTo>
                    <a:pt x="505" y="154"/>
                    <a:pt x="642" y="54"/>
                    <a:pt x="801" y="27"/>
                  </a:cubicBezTo>
                  <a:cubicBezTo>
                    <a:pt x="960" y="0"/>
                    <a:pt x="1208" y="35"/>
                    <a:pt x="1341" y="54"/>
                  </a:cubicBezTo>
                  <a:cubicBezTo>
                    <a:pt x="1474" y="73"/>
                    <a:pt x="1548" y="68"/>
                    <a:pt x="1602" y="141"/>
                  </a:cubicBezTo>
                  <a:cubicBezTo>
                    <a:pt x="1656" y="214"/>
                    <a:pt x="1658" y="339"/>
                    <a:pt x="1665" y="489"/>
                  </a:cubicBezTo>
                  <a:cubicBezTo>
                    <a:pt x="1672" y="639"/>
                    <a:pt x="1757" y="938"/>
                    <a:pt x="1644" y="1044"/>
                  </a:cubicBezTo>
                  <a:cubicBezTo>
                    <a:pt x="1531" y="1150"/>
                    <a:pt x="1168" y="1121"/>
                    <a:pt x="984" y="1125"/>
                  </a:cubicBezTo>
                  <a:cubicBezTo>
                    <a:pt x="800" y="1129"/>
                    <a:pt x="692" y="1141"/>
                    <a:pt x="540" y="1068"/>
                  </a:cubicBezTo>
                  <a:cubicBezTo>
                    <a:pt x="388" y="995"/>
                    <a:pt x="144" y="795"/>
                    <a:pt x="72" y="684"/>
                  </a:cubicBezTo>
                  <a:cubicBezTo>
                    <a:pt x="0" y="573"/>
                    <a:pt x="55" y="480"/>
                    <a:pt x="108" y="40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21" name="Freeform 9"/>
            <p:cNvSpPr>
              <a:spLocks/>
            </p:cNvSpPr>
            <p:nvPr/>
          </p:nvSpPr>
          <p:spPr bwMode="auto">
            <a:xfrm>
              <a:off x="840" y="1488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22" name="Oval 10"/>
            <p:cNvSpPr>
              <a:spLocks noChangeArrowheads="1"/>
            </p:cNvSpPr>
            <p:nvPr/>
          </p:nvSpPr>
          <p:spPr bwMode="auto">
            <a:xfrm>
              <a:off x="580" y="173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0223" name="Line 11"/>
            <p:cNvSpPr>
              <a:spLocks noChangeShapeType="1"/>
            </p:cNvSpPr>
            <p:nvPr/>
          </p:nvSpPr>
          <p:spPr bwMode="auto">
            <a:xfrm>
              <a:off x="580" y="172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24" name="Line 12"/>
            <p:cNvSpPr>
              <a:spLocks noChangeShapeType="1"/>
            </p:cNvSpPr>
            <p:nvPr/>
          </p:nvSpPr>
          <p:spPr bwMode="auto">
            <a:xfrm>
              <a:off x="893" y="172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25" name="Rectangle 13"/>
            <p:cNvSpPr>
              <a:spLocks noChangeArrowheads="1"/>
            </p:cNvSpPr>
            <p:nvPr/>
          </p:nvSpPr>
          <p:spPr bwMode="auto">
            <a:xfrm>
              <a:off x="580" y="172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26" name="Oval 14"/>
            <p:cNvSpPr>
              <a:spLocks noChangeArrowheads="1"/>
            </p:cNvSpPr>
            <p:nvPr/>
          </p:nvSpPr>
          <p:spPr bwMode="auto">
            <a:xfrm>
              <a:off x="577" y="166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0227" name="Oval 15"/>
            <p:cNvSpPr>
              <a:spLocks noChangeArrowheads="1"/>
            </p:cNvSpPr>
            <p:nvPr/>
          </p:nvSpPr>
          <p:spPr bwMode="auto">
            <a:xfrm>
              <a:off x="1050" y="142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0228" name="Line 16"/>
            <p:cNvSpPr>
              <a:spLocks noChangeShapeType="1"/>
            </p:cNvSpPr>
            <p:nvPr/>
          </p:nvSpPr>
          <p:spPr bwMode="auto">
            <a:xfrm>
              <a:off x="1050" y="1420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29" name="Line 17"/>
            <p:cNvSpPr>
              <a:spLocks noChangeShapeType="1"/>
            </p:cNvSpPr>
            <p:nvPr/>
          </p:nvSpPr>
          <p:spPr bwMode="auto">
            <a:xfrm>
              <a:off x="1363" y="1420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30" name="Rectangle 18"/>
            <p:cNvSpPr>
              <a:spLocks noChangeArrowheads="1"/>
            </p:cNvSpPr>
            <p:nvPr/>
          </p:nvSpPr>
          <p:spPr bwMode="auto">
            <a:xfrm>
              <a:off x="1050" y="142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31" name="Oval 19"/>
            <p:cNvSpPr>
              <a:spLocks noChangeArrowheads="1"/>
            </p:cNvSpPr>
            <p:nvPr/>
          </p:nvSpPr>
          <p:spPr bwMode="auto">
            <a:xfrm>
              <a:off x="1047" y="136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0232" name="Oval 20"/>
            <p:cNvSpPr>
              <a:spLocks noChangeArrowheads="1"/>
            </p:cNvSpPr>
            <p:nvPr/>
          </p:nvSpPr>
          <p:spPr bwMode="auto">
            <a:xfrm>
              <a:off x="1733" y="1423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0233" name="Line 21"/>
            <p:cNvSpPr>
              <a:spLocks noChangeShapeType="1"/>
            </p:cNvSpPr>
            <p:nvPr/>
          </p:nvSpPr>
          <p:spPr bwMode="auto">
            <a:xfrm>
              <a:off x="1733" y="1416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34" name="Line 22"/>
            <p:cNvSpPr>
              <a:spLocks noChangeShapeType="1"/>
            </p:cNvSpPr>
            <p:nvPr/>
          </p:nvSpPr>
          <p:spPr bwMode="auto">
            <a:xfrm>
              <a:off x="2045" y="1416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35" name="Rectangle 23"/>
            <p:cNvSpPr>
              <a:spLocks noChangeArrowheads="1"/>
            </p:cNvSpPr>
            <p:nvPr/>
          </p:nvSpPr>
          <p:spPr bwMode="auto">
            <a:xfrm>
              <a:off x="1733" y="1416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36" name="Oval 24"/>
            <p:cNvSpPr>
              <a:spLocks noChangeArrowheads="1"/>
            </p:cNvSpPr>
            <p:nvPr/>
          </p:nvSpPr>
          <p:spPr bwMode="auto">
            <a:xfrm>
              <a:off x="1736" y="1360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0237" name="Freeform 25"/>
            <p:cNvSpPr>
              <a:spLocks/>
            </p:cNvSpPr>
            <p:nvPr/>
          </p:nvSpPr>
          <p:spPr bwMode="auto">
            <a:xfrm>
              <a:off x="1899" y="1515"/>
              <a:ext cx="47" cy="543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1109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38" name="Freeform 26"/>
            <p:cNvSpPr>
              <a:spLocks/>
            </p:cNvSpPr>
            <p:nvPr/>
          </p:nvSpPr>
          <p:spPr bwMode="auto">
            <a:xfrm>
              <a:off x="1206" y="1521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39" name="Freeform 27"/>
            <p:cNvSpPr>
              <a:spLocks/>
            </p:cNvSpPr>
            <p:nvPr/>
          </p:nvSpPr>
          <p:spPr bwMode="auto">
            <a:xfrm>
              <a:off x="1377" y="2136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40" name="Freeform 28"/>
            <p:cNvSpPr>
              <a:spLocks/>
            </p:cNvSpPr>
            <p:nvPr/>
          </p:nvSpPr>
          <p:spPr bwMode="auto">
            <a:xfrm>
              <a:off x="786" y="1812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0241" name="Freeform 29"/>
            <p:cNvSpPr>
              <a:spLocks/>
            </p:cNvSpPr>
            <p:nvPr/>
          </p:nvSpPr>
          <p:spPr bwMode="auto">
            <a:xfrm>
              <a:off x="1371" y="1446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grpSp>
          <p:nvGrpSpPr>
            <p:cNvPr id="50242" name="Group 30"/>
            <p:cNvGrpSpPr>
              <a:grpSpLocks/>
            </p:cNvGrpSpPr>
            <p:nvPr/>
          </p:nvGrpSpPr>
          <p:grpSpPr bwMode="auto">
            <a:xfrm>
              <a:off x="615" y="1616"/>
              <a:ext cx="233" cy="250"/>
              <a:chOff x="2940" y="2429"/>
              <a:chExt cx="236" cy="250"/>
            </a:xfrm>
          </p:grpSpPr>
          <p:sp>
            <p:nvSpPr>
              <p:cNvPr id="50273" name="Rectangle 3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0274" name="Text Box 32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A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50243" name="Group 33"/>
            <p:cNvGrpSpPr>
              <a:grpSpLocks/>
            </p:cNvGrpSpPr>
            <p:nvPr/>
          </p:nvGrpSpPr>
          <p:grpSpPr bwMode="auto">
            <a:xfrm>
              <a:off x="1056" y="1988"/>
              <a:ext cx="316" cy="250"/>
              <a:chOff x="1740" y="2306"/>
              <a:chExt cx="316" cy="250"/>
            </a:xfrm>
          </p:grpSpPr>
          <p:sp>
            <p:nvSpPr>
              <p:cNvPr id="50265" name="Oval 34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0266" name="Line 35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50267" name="Line 36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50268" name="Rectangle 37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50269" name="Oval 38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50270" name="Group 39"/>
              <p:cNvGrpSpPr>
                <a:grpSpLocks/>
              </p:cNvGrpSpPr>
              <p:nvPr/>
            </p:nvGrpSpPr>
            <p:grpSpPr bwMode="auto">
              <a:xfrm>
                <a:off x="1793" y="2306"/>
                <a:ext cx="216" cy="250"/>
                <a:chOff x="2948" y="2429"/>
                <a:chExt cx="219" cy="250"/>
              </a:xfrm>
            </p:grpSpPr>
            <p:sp>
              <p:nvSpPr>
                <p:cNvPr id="50271" name="Rectangle 4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5027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948" y="2429"/>
                  <a:ext cx="21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E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50244" name="Group 42"/>
            <p:cNvGrpSpPr>
              <a:grpSpLocks/>
            </p:cNvGrpSpPr>
            <p:nvPr/>
          </p:nvGrpSpPr>
          <p:grpSpPr bwMode="auto">
            <a:xfrm>
              <a:off x="1747" y="2009"/>
              <a:ext cx="316" cy="250"/>
              <a:chOff x="1051" y="2303"/>
              <a:chExt cx="316" cy="250"/>
            </a:xfrm>
          </p:grpSpPr>
          <p:sp>
            <p:nvSpPr>
              <p:cNvPr id="50257" name="Oval 43"/>
              <p:cNvSpPr>
                <a:spLocks noChangeArrowheads="1"/>
              </p:cNvSpPr>
              <p:nvPr/>
            </p:nvSpPr>
            <p:spPr bwMode="auto">
              <a:xfrm>
                <a:off x="1054" y="2423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0258" name="Line 44"/>
              <p:cNvSpPr>
                <a:spLocks noChangeShapeType="1"/>
              </p:cNvSpPr>
              <p:nvPr/>
            </p:nvSpPr>
            <p:spPr bwMode="auto">
              <a:xfrm>
                <a:off x="1054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50259" name="Line 45"/>
              <p:cNvSpPr>
                <a:spLocks noChangeShapeType="1"/>
              </p:cNvSpPr>
              <p:nvPr/>
            </p:nvSpPr>
            <p:spPr bwMode="auto">
              <a:xfrm>
                <a:off x="1367" y="2416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  <a:latin typeface="Comic Sans MS" charset="0"/>
                  <a:ea typeface=""/>
                </a:endParaRPr>
              </a:p>
            </p:txBody>
          </p:sp>
          <p:sp>
            <p:nvSpPr>
              <p:cNvPr id="50260" name="Rectangle 46"/>
              <p:cNvSpPr>
                <a:spLocks noChangeArrowheads="1"/>
              </p:cNvSpPr>
              <p:nvPr/>
            </p:nvSpPr>
            <p:spPr bwMode="auto">
              <a:xfrm>
                <a:off x="1054" y="2416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  <p:sp>
            <p:nvSpPr>
              <p:cNvPr id="50261" name="Oval 47"/>
              <p:cNvSpPr>
                <a:spLocks noChangeArrowheads="1"/>
              </p:cNvSpPr>
              <p:nvPr/>
            </p:nvSpPr>
            <p:spPr bwMode="auto">
              <a:xfrm>
                <a:off x="1051" y="2357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grpSp>
            <p:nvGrpSpPr>
              <p:cNvPr id="50262" name="Group 48"/>
              <p:cNvGrpSpPr>
                <a:grpSpLocks/>
              </p:cNvGrpSpPr>
              <p:nvPr/>
            </p:nvGrpSpPr>
            <p:grpSpPr bwMode="auto">
              <a:xfrm>
                <a:off x="1105" y="2303"/>
                <a:ext cx="231" cy="250"/>
                <a:chOff x="2941" y="2429"/>
                <a:chExt cx="234" cy="250"/>
              </a:xfrm>
            </p:grpSpPr>
            <p:sp>
              <p:nvSpPr>
                <p:cNvPr id="50263" name="Rectangle 4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endParaRPr lang="en-US" altLang="en-US" sz="1800">
                    <a:solidFill>
                      <a:srgbClr val="000000"/>
                    </a:solidFill>
                    <a:ea typeface=""/>
                  </a:endParaRPr>
                </a:p>
              </p:txBody>
            </p:sp>
            <p:sp>
              <p:nvSpPr>
                <p:cNvPr id="5026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941" y="2429"/>
                  <a:ext cx="234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000000"/>
                      </a:solidFill>
                      <a:ea typeface=""/>
                    </a:rPr>
                    <a:t>D</a:t>
                  </a:r>
                  <a:endParaRPr lang="en-US" altLang="en-US">
                    <a:solidFill>
                      <a:srgbClr val="000000"/>
                    </a:solidFill>
                    <a:latin typeface="Times New Roman" charset="0"/>
                    <a:ea typeface=""/>
                  </a:endParaRPr>
                </a:p>
              </p:txBody>
            </p:sp>
          </p:grpSp>
        </p:grpSp>
        <p:grpSp>
          <p:nvGrpSpPr>
            <p:cNvPr id="50245" name="Group 51"/>
            <p:cNvGrpSpPr>
              <a:grpSpLocks/>
            </p:cNvGrpSpPr>
            <p:nvPr/>
          </p:nvGrpSpPr>
          <p:grpSpPr bwMode="auto">
            <a:xfrm>
              <a:off x="1789" y="1310"/>
              <a:ext cx="212" cy="250"/>
              <a:chOff x="2950" y="2429"/>
              <a:chExt cx="215" cy="250"/>
            </a:xfrm>
          </p:grpSpPr>
          <p:sp>
            <p:nvSpPr>
              <p:cNvPr id="50255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0256" name="Text Box 53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C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grpSp>
          <p:nvGrpSpPr>
            <p:cNvPr id="50246" name="Group 54"/>
            <p:cNvGrpSpPr>
              <a:grpSpLocks/>
            </p:cNvGrpSpPr>
            <p:nvPr/>
          </p:nvGrpSpPr>
          <p:grpSpPr bwMode="auto">
            <a:xfrm>
              <a:off x="1103" y="1310"/>
              <a:ext cx="217" cy="250"/>
              <a:chOff x="2948" y="2429"/>
              <a:chExt cx="220" cy="250"/>
            </a:xfrm>
          </p:grpSpPr>
          <p:sp>
            <p:nvSpPr>
              <p:cNvPr id="50253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ea typeface=""/>
                </a:endParaRPr>
              </a:p>
            </p:txBody>
          </p:sp>
          <p:sp>
            <p:nvSpPr>
              <p:cNvPr id="50254" name="Text Box 56"/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000000"/>
                    </a:solidFill>
                    <a:ea typeface=""/>
                  </a:rPr>
                  <a:t>B</a:t>
                </a:r>
                <a:endParaRPr lang="en-US" altLang="en-US">
                  <a:solidFill>
                    <a:srgbClr val="000000"/>
                  </a:solidFill>
                  <a:latin typeface="Times New Roman" charset="0"/>
                  <a:ea typeface=""/>
                </a:endParaRPr>
              </a:p>
            </p:txBody>
          </p:sp>
        </p:grpSp>
        <p:sp>
          <p:nvSpPr>
            <p:cNvPr id="50247" name="Text Box 57"/>
            <p:cNvSpPr txBox="1">
              <a:spLocks noChangeArrowheads="1"/>
            </p:cNvSpPr>
            <p:nvPr/>
          </p:nvSpPr>
          <p:spPr bwMode="auto">
            <a:xfrm>
              <a:off x="831" y="143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7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48" name="Text Box 58"/>
            <p:cNvSpPr txBox="1">
              <a:spLocks noChangeArrowheads="1"/>
            </p:cNvSpPr>
            <p:nvPr/>
          </p:nvSpPr>
          <p:spPr bwMode="auto">
            <a:xfrm>
              <a:off x="1179" y="165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8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49" name="Text Box 59"/>
            <p:cNvSpPr txBox="1">
              <a:spLocks noChangeArrowheads="1"/>
            </p:cNvSpPr>
            <p:nvPr/>
          </p:nvSpPr>
          <p:spPr bwMode="auto">
            <a:xfrm>
              <a:off x="711" y="1871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0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50" name="Text Box 60"/>
            <p:cNvSpPr txBox="1">
              <a:spLocks noChangeArrowheads="1"/>
            </p:cNvSpPr>
            <p:nvPr/>
          </p:nvSpPr>
          <p:spPr bwMode="auto">
            <a:xfrm>
              <a:off x="1500" y="210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51" name="Text Box 61"/>
            <p:cNvSpPr txBox="1">
              <a:spLocks noChangeArrowheads="1"/>
            </p:cNvSpPr>
            <p:nvPr/>
          </p:nvSpPr>
          <p:spPr bwMode="auto">
            <a:xfrm>
              <a:off x="1469" y="125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1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52" name="Text Box 62"/>
            <p:cNvSpPr txBox="1">
              <a:spLocks noChangeArrowheads="1"/>
            </p:cNvSpPr>
            <p:nvPr/>
          </p:nvSpPr>
          <p:spPr bwMode="auto">
            <a:xfrm>
              <a:off x="1908" y="165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ea typeface=""/>
                </a:rPr>
                <a:t>2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</p:grpSp>
      <p:sp>
        <p:nvSpPr>
          <p:cNvPr id="50184" name="Text Box 63"/>
          <p:cNvSpPr txBox="1">
            <a:spLocks noChangeArrowheads="1"/>
          </p:cNvSpPr>
          <p:nvPr/>
        </p:nvSpPr>
        <p:spPr bwMode="auto">
          <a:xfrm>
            <a:off x="569913" y="2343150"/>
            <a:ext cx="725487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</a:rPr>
              <a:t>d  ()</a:t>
            </a:r>
          </a:p>
          <a:p>
            <a:pPr algn="r"/>
            <a:endParaRPr lang="en-US" altLang="en-US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</a:rPr>
              <a:t>A</a:t>
            </a:r>
          </a:p>
          <a:p>
            <a:pPr algn="r"/>
            <a:endParaRPr lang="en-US" altLang="en-US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</a:rPr>
              <a:t>B</a:t>
            </a:r>
          </a:p>
          <a:p>
            <a:pPr algn="r"/>
            <a:endParaRPr lang="en-US" altLang="en-US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</a:rPr>
              <a:t>C</a:t>
            </a:r>
          </a:p>
          <a:p>
            <a:pPr algn="r"/>
            <a:endParaRPr lang="en-US" altLang="en-US">
              <a:solidFill>
                <a:srgbClr val="000000"/>
              </a:solidFill>
              <a:latin typeface="Arial" charset="0"/>
              <a:ea typeface=""/>
            </a:endParaRPr>
          </a:p>
          <a:p>
            <a:pPr algn="r"/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</a:rPr>
              <a:t>D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0185" name="Line 64"/>
          <p:cNvSpPr>
            <a:spLocks noChangeShapeType="1"/>
          </p:cNvSpPr>
          <p:nvPr/>
        </p:nvSpPr>
        <p:spPr bwMode="auto">
          <a:xfrm>
            <a:off x="849313" y="2894013"/>
            <a:ext cx="25146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0186" name="Line 65"/>
          <p:cNvSpPr>
            <a:spLocks noChangeShapeType="1"/>
          </p:cNvSpPr>
          <p:nvPr/>
        </p:nvSpPr>
        <p:spPr bwMode="auto">
          <a:xfrm flipH="1">
            <a:off x="1392238" y="2551113"/>
            <a:ext cx="0" cy="31337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0187" name="Oval 66"/>
          <p:cNvSpPr>
            <a:spLocks noChangeArrowheads="1"/>
          </p:cNvSpPr>
          <p:nvPr/>
        </p:nvSpPr>
        <p:spPr bwMode="auto">
          <a:xfrm>
            <a:off x="7099300" y="1449388"/>
            <a:ext cx="457200" cy="447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364611" name="Oval 67"/>
          <p:cNvSpPr>
            <a:spLocks noChangeArrowheads="1"/>
          </p:cNvSpPr>
          <p:nvPr/>
        </p:nvSpPr>
        <p:spPr bwMode="auto">
          <a:xfrm>
            <a:off x="4784725" y="5337175"/>
            <a:ext cx="457200" cy="447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364612" name="Oval 68"/>
          <p:cNvSpPr>
            <a:spLocks noChangeArrowheads="1"/>
          </p:cNvSpPr>
          <p:nvPr/>
        </p:nvSpPr>
        <p:spPr bwMode="auto">
          <a:xfrm>
            <a:off x="4716463" y="4589463"/>
            <a:ext cx="457200" cy="447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364613" name="Oval 69"/>
          <p:cNvSpPr>
            <a:spLocks noChangeArrowheads="1"/>
          </p:cNvSpPr>
          <p:nvPr/>
        </p:nvSpPr>
        <p:spPr bwMode="auto">
          <a:xfrm>
            <a:off x="4176713" y="3860800"/>
            <a:ext cx="457200" cy="447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0191" name="Text Box 70"/>
          <p:cNvSpPr txBox="1">
            <a:spLocks noChangeArrowheads="1"/>
          </p:cNvSpPr>
          <p:nvPr/>
        </p:nvSpPr>
        <p:spPr bwMode="auto">
          <a:xfrm>
            <a:off x="701675" y="2551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1800">
                <a:solidFill>
                  <a:srgbClr val="FF0000"/>
                </a:solidFill>
                <a:latin typeface="Arial" charset="0"/>
                <a:ea typeface=""/>
              </a:rPr>
              <a:t>E</a:t>
            </a:r>
            <a:endParaRPr lang="en-US" altLang="en-US">
              <a:solidFill>
                <a:srgbClr val="FF0000"/>
              </a:solidFill>
              <a:latin typeface="Times New Roman" charset="0"/>
              <a:ea typeface=""/>
            </a:endParaRPr>
          </a:p>
        </p:txBody>
      </p:sp>
      <p:sp>
        <p:nvSpPr>
          <p:cNvPr id="50192" name="Text Box 71"/>
          <p:cNvSpPr txBox="1">
            <a:spLocks noChangeArrowheads="1"/>
          </p:cNvSpPr>
          <p:nvPr/>
        </p:nvSpPr>
        <p:spPr bwMode="auto">
          <a:xfrm>
            <a:off x="1470025" y="1816100"/>
            <a:ext cx="170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distance </a:t>
            </a:r>
            <a:r>
              <a:rPr lang="en-US" altLang="zh-CN" sz="1800">
                <a:solidFill>
                  <a:srgbClr val="3333CC"/>
                </a:solidFill>
                <a:latin typeface="Arial" charset="0"/>
                <a:ea typeface="宋体" charset="-122"/>
              </a:rPr>
              <a:t>tables</a:t>
            </a:r>
            <a:b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</a:br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from neighbors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0193" name="Text Box 72"/>
          <p:cNvSpPr txBox="1">
            <a:spLocks noChangeArrowheads="1"/>
          </p:cNvSpPr>
          <p:nvPr/>
        </p:nvSpPr>
        <p:spPr bwMode="auto">
          <a:xfrm rot="-5366545">
            <a:off x="-67468" y="4380706"/>
            <a:ext cx="140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/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destinations</a:t>
            </a:r>
            <a:endParaRPr lang="en-US" altLang="en-US">
              <a:solidFill>
                <a:srgbClr val="3333CC"/>
              </a:solidFill>
              <a:latin typeface="Times New Roman" charset="0"/>
              <a:ea typeface=""/>
            </a:endParaRPr>
          </a:p>
        </p:txBody>
      </p:sp>
      <p:sp>
        <p:nvSpPr>
          <p:cNvPr id="50194" name="Line 73"/>
          <p:cNvSpPr>
            <a:spLocks noChangeShapeType="1"/>
          </p:cNvSpPr>
          <p:nvPr/>
        </p:nvSpPr>
        <p:spPr bwMode="auto">
          <a:xfrm flipH="1">
            <a:off x="3436938" y="2562225"/>
            <a:ext cx="0" cy="31337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0195" name="Text Box 74"/>
          <p:cNvSpPr txBox="1">
            <a:spLocks noChangeArrowheads="1"/>
          </p:cNvSpPr>
          <p:nvPr/>
        </p:nvSpPr>
        <p:spPr bwMode="auto">
          <a:xfrm>
            <a:off x="3698875" y="1827213"/>
            <a:ext cx="1428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computation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0196" name="Line 75"/>
          <p:cNvSpPr>
            <a:spLocks noChangeShapeType="1"/>
          </p:cNvSpPr>
          <p:nvPr/>
        </p:nvSpPr>
        <p:spPr bwMode="auto">
          <a:xfrm>
            <a:off x="3511550" y="2898775"/>
            <a:ext cx="2011363" cy="158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364620" name="Oval 76"/>
          <p:cNvSpPr>
            <a:spLocks noChangeArrowheads="1"/>
          </p:cNvSpPr>
          <p:nvPr/>
        </p:nvSpPr>
        <p:spPr bwMode="auto">
          <a:xfrm>
            <a:off x="3706813" y="3062288"/>
            <a:ext cx="457200" cy="447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endParaRPr lang="en-US" altLang="en-US" sz="1800">
              <a:solidFill>
                <a:srgbClr val="000000"/>
              </a:solidFill>
              <a:ea typeface=""/>
            </a:endParaRPr>
          </a:p>
        </p:txBody>
      </p:sp>
      <p:sp>
        <p:nvSpPr>
          <p:cNvPr id="50198" name="Text Box 77"/>
          <p:cNvSpPr txBox="1">
            <a:spLocks noChangeArrowheads="1"/>
          </p:cNvSpPr>
          <p:nvPr/>
        </p:nvSpPr>
        <p:spPr bwMode="auto">
          <a:xfrm>
            <a:off x="5691188" y="1828800"/>
            <a:ext cx="1098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ctr"/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E’s</a:t>
            </a:r>
          </a:p>
          <a:p>
            <a:pPr algn="ctr"/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distance </a:t>
            </a:r>
            <a:b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</a:br>
            <a:r>
              <a:rPr lang="en-US" altLang="en-US" sz="1800">
                <a:solidFill>
                  <a:srgbClr val="3333CC"/>
                </a:solidFill>
                <a:latin typeface="Arial" charset="0"/>
                <a:ea typeface=""/>
              </a:rPr>
              <a:t>table</a:t>
            </a:r>
            <a:endParaRPr lang="en-US" altLang="en-US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50199" name="Line 78"/>
          <p:cNvSpPr>
            <a:spLocks noChangeShapeType="1"/>
          </p:cNvSpPr>
          <p:nvPr/>
        </p:nvSpPr>
        <p:spPr bwMode="auto">
          <a:xfrm>
            <a:off x="5611813" y="2905125"/>
            <a:ext cx="1169987" cy="158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sp>
        <p:nvSpPr>
          <p:cNvPr id="50200" name="Line 79"/>
          <p:cNvSpPr>
            <a:spLocks noChangeShapeType="1"/>
          </p:cNvSpPr>
          <p:nvPr/>
        </p:nvSpPr>
        <p:spPr bwMode="auto">
          <a:xfrm flipH="1">
            <a:off x="5575300" y="2678113"/>
            <a:ext cx="0" cy="31337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  <a:latin typeface="Comic Sans MS" charset="0"/>
              <a:ea typeface=""/>
            </a:endParaRPr>
          </a:p>
        </p:txBody>
      </p:sp>
      <p:grpSp>
        <p:nvGrpSpPr>
          <p:cNvPr id="10" name="Group 80"/>
          <p:cNvGrpSpPr>
            <a:grpSpLocks/>
          </p:cNvGrpSpPr>
          <p:nvPr/>
        </p:nvGrpSpPr>
        <p:grpSpPr bwMode="auto">
          <a:xfrm>
            <a:off x="7105650" y="2000250"/>
            <a:ext cx="1733550" cy="4479925"/>
            <a:chOff x="4476" y="1260"/>
            <a:chExt cx="1092" cy="2822"/>
          </a:xfrm>
        </p:grpSpPr>
        <p:sp>
          <p:nvSpPr>
            <p:cNvPr id="50218" name="Text Box 81"/>
            <p:cNvSpPr txBox="1">
              <a:spLocks noChangeArrowheads="1"/>
            </p:cNvSpPr>
            <p:nvPr/>
          </p:nvSpPr>
          <p:spPr bwMode="auto">
            <a:xfrm>
              <a:off x="4476" y="1260"/>
              <a:ext cx="109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3333CC"/>
                  </a:solidFill>
                  <a:latin typeface="Arial" charset="0"/>
                  <a:ea typeface=""/>
                </a:rPr>
                <a:t>distance </a:t>
              </a:r>
              <a:br>
                <a:rPr lang="en-US" altLang="en-US" sz="1800">
                  <a:solidFill>
                    <a:srgbClr val="3333CC"/>
                  </a:solidFill>
                  <a:latin typeface="Arial" charset="0"/>
                  <a:ea typeface=""/>
                </a:rPr>
              </a:br>
              <a:r>
                <a:rPr lang="en-US" altLang="en-US" sz="1800">
                  <a:solidFill>
                    <a:srgbClr val="3333CC"/>
                  </a:solidFill>
                  <a:latin typeface="Arial" charset="0"/>
                  <a:ea typeface=""/>
                </a:rPr>
                <a:t>table E sends </a:t>
              </a:r>
              <a:br>
                <a:rPr lang="en-US" altLang="en-US" sz="1800">
                  <a:solidFill>
                    <a:srgbClr val="3333CC"/>
                  </a:solidFill>
                  <a:latin typeface="Arial" charset="0"/>
                  <a:ea typeface=""/>
                </a:rPr>
              </a:br>
              <a:r>
                <a:rPr lang="en-US" altLang="en-US" sz="1800">
                  <a:solidFill>
                    <a:srgbClr val="3333CC"/>
                  </a:solidFill>
                  <a:latin typeface="Arial" charset="0"/>
                  <a:ea typeface=""/>
                </a:rPr>
                <a:t>to its neighbors</a:t>
              </a:r>
              <a:endParaRPr lang="en-US" altLang="en-US">
                <a:solidFill>
                  <a:srgbClr val="000000"/>
                </a:solidFill>
                <a:latin typeface="Times New Roman" charset="0"/>
                <a:ea typeface=""/>
              </a:endParaRPr>
            </a:p>
          </p:txBody>
        </p:sp>
        <p:sp>
          <p:nvSpPr>
            <p:cNvPr id="50219" name="Text Box 82"/>
            <p:cNvSpPr txBox="1">
              <a:spLocks noChangeArrowheads="1"/>
            </p:cNvSpPr>
            <p:nvPr/>
          </p:nvSpPr>
          <p:spPr bwMode="auto">
            <a:xfrm>
              <a:off x="4857" y="1494"/>
              <a:ext cx="564" cy="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r>
                <a:rPr lang="en-US" altLang="en-US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rPr>
                <a:t>A: 1</a:t>
              </a:r>
              <a:r>
                <a:rPr lang="en-US" altLang="zh-CN">
                  <a:solidFill>
                    <a:srgbClr val="000000"/>
                  </a:solidFill>
                  <a:latin typeface="Arial" charset="0"/>
                  <a:ea typeface="宋体" charset="-122"/>
                  <a:sym typeface="Symbol" charset="2"/>
                </a:rPr>
                <a:t>0</a:t>
              </a:r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r>
                <a:rPr lang="en-US" altLang="en-US">
                  <a:solidFill>
                    <a:srgbClr val="000000"/>
                  </a:solidFill>
                  <a:latin typeface="Arial" charset="0"/>
                  <a:ea typeface=""/>
                </a:rPr>
                <a:t>B: 8</a:t>
              </a:r>
            </a:p>
            <a:p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r>
                <a:rPr lang="en-US" altLang="en-US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rPr>
                <a:t>C: 4</a:t>
              </a:r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endParaRPr lang="en-US" altLang="en-US">
                <a:solidFill>
                  <a:srgbClr val="000000"/>
                </a:solidFill>
                <a:latin typeface="Arial" charset="0"/>
                <a:ea typeface=""/>
              </a:endParaRPr>
            </a:p>
            <a:p>
              <a:r>
                <a:rPr lang="en-US" altLang="en-US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rPr>
                <a:t>D: 2</a:t>
              </a:r>
            </a:p>
            <a:p>
              <a:endParaRPr lang="en-US" altLang="en-US">
                <a:solidFill>
                  <a:srgbClr val="000000"/>
                </a:solidFill>
                <a:latin typeface="Arial" charset="0"/>
                <a:ea typeface=""/>
                <a:sym typeface="Symbol" charset="2"/>
              </a:endParaRPr>
            </a:p>
            <a:p>
              <a:r>
                <a:rPr lang="en-US" altLang="en-US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rPr>
                <a:t>E: 0</a:t>
              </a:r>
              <a:endParaRPr lang="en-US" altLang="en-US" sz="1600" baseline="-25000">
                <a:solidFill>
                  <a:srgbClr val="000000"/>
                </a:solidFill>
                <a:latin typeface="Arial" charset="0"/>
                <a:ea typeface=""/>
                <a:sym typeface="Symbol" charset="2"/>
              </a:endParaRPr>
            </a:p>
          </p:txBody>
        </p:sp>
      </p:grpSp>
      <p:sp>
        <p:nvSpPr>
          <p:cNvPr id="50202" name="Text Box 83"/>
          <p:cNvSpPr txBox="1">
            <a:spLocks noChangeArrowheads="1"/>
          </p:cNvSpPr>
          <p:nvPr/>
        </p:nvSpPr>
        <p:spPr bwMode="auto">
          <a:xfrm>
            <a:off x="568325" y="1344613"/>
            <a:ext cx="5870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ea typeface=""/>
              </a:rPr>
              <a:t>Below is just one step! The protocol repeats forever!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628" name="Text Box 84"/>
              <p:cNvSpPr txBox="1">
                <a:spLocks noChangeArrowheads="1"/>
              </p:cNvSpPr>
              <p:nvPr/>
            </p:nvSpPr>
            <p:spPr bwMode="auto">
              <a:xfrm>
                <a:off x="3686175" y="3043238"/>
                <a:ext cx="165893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10   15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364628" name="Text 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6175" y="3043238"/>
                <a:ext cx="165893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9211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204" name="Text Box 85"/>
          <p:cNvSpPr txBox="1">
            <a:spLocks noChangeArrowheads="1"/>
          </p:cNvSpPr>
          <p:nvPr/>
        </p:nvSpPr>
        <p:spPr bwMode="auto">
          <a:xfrm>
            <a:off x="3692525" y="24018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B 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205" name="Text Box 86"/>
              <p:cNvSpPr txBox="1">
                <a:spLocks noChangeArrowheads="1"/>
              </p:cNvSpPr>
              <p:nvPr/>
            </p:nvSpPr>
            <p:spPr bwMode="auto">
              <a:xfrm>
                <a:off x="1620838" y="3062288"/>
                <a:ext cx="165893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0    7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50205" name="Text 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0838" y="3062288"/>
                <a:ext cx="1658937" cy="457200"/>
              </a:xfrm>
              <a:prstGeom prst="rect">
                <a:avLst/>
              </a:prstGeom>
              <a:blipFill rotWithShape="0">
                <a:blip r:embed="rId4"/>
                <a:stretch>
                  <a:fillRect l="-5882" t="-9333" b="-3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206" name="Text Box 87"/>
          <p:cNvSpPr txBox="1">
            <a:spLocks noChangeArrowheads="1"/>
          </p:cNvSpPr>
          <p:nvPr/>
        </p:nvSpPr>
        <p:spPr bwMode="auto">
          <a:xfrm>
            <a:off x="1595438" y="2419350"/>
            <a:ext cx="1658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</a:rPr>
              <a:t>A    B    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D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50207" name="Text Box 88"/>
          <p:cNvSpPr txBox="1">
            <a:spLocks noChangeArrowheads="1"/>
          </p:cNvSpPr>
          <p:nvPr/>
        </p:nvSpPr>
        <p:spPr bwMode="auto">
          <a:xfrm>
            <a:off x="1592263" y="6037263"/>
            <a:ext cx="1658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10   8   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2</a:t>
            </a:r>
            <a:endParaRPr lang="en-US" altLang="en-US" dirty="0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208" name="Text Box 89"/>
              <p:cNvSpPr txBox="1">
                <a:spLocks noChangeArrowheads="1"/>
              </p:cNvSpPr>
              <p:nvPr/>
            </p:nvSpPr>
            <p:spPr bwMode="auto">
              <a:xfrm>
                <a:off x="1611313" y="3830638"/>
                <a:ext cx="165893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7    0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   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50208" name="Text 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1313" y="3830638"/>
                <a:ext cx="1658937" cy="457200"/>
              </a:xfrm>
              <a:prstGeom prst="rect">
                <a:avLst/>
              </a:prstGeom>
              <a:blipFill rotWithShape="0">
                <a:blip r:embed="rId5"/>
                <a:stretch>
                  <a:fillRect l="-5515" t="-101333" b="-1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09" name="Text Box 90"/>
              <p:cNvSpPr txBox="1">
                <a:spLocks noChangeArrowheads="1"/>
              </p:cNvSpPr>
              <p:nvPr/>
            </p:nvSpPr>
            <p:spPr bwMode="auto">
              <a:xfrm>
                <a:off x="1614488" y="4570413"/>
                <a:ext cx="165893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a typeface="宋体" charset="-122"/>
                  </a:rPr>
                  <a:t>   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1    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rPr>
                  <a:t>2</a:t>
                </a:r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50209" name="Text 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488" y="4570413"/>
                <a:ext cx="1658937" cy="457200"/>
              </a:xfrm>
              <a:prstGeom prst="rect">
                <a:avLst/>
              </a:prstGeom>
              <a:blipFill rotWithShape="0">
                <a:blip r:embed="rId6"/>
                <a:stretch>
                  <a:fillRect t="-9333" b="-3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10" name="Text Box 91"/>
              <p:cNvSpPr txBox="1">
                <a:spLocks noChangeArrowheads="1"/>
              </p:cNvSpPr>
              <p:nvPr/>
            </p:nvSpPr>
            <p:spPr bwMode="auto">
              <a:xfrm>
                <a:off x="1614488" y="5307013"/>
                <a:ext cx="165893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   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   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rPr>
                  <a:t>0</a:t>
                </a:r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50210" name="Text 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488" y="5307013"/>
                <a:ext cx="1658937" cy="457200"/>
              </a:xfrm>
              <a:prstGeom prst="rect">
                <a:avLst/>
              </a:prstGeom>
              <a:blipFill rotWithShape="0">
                <a:blip r:embed="rId7"/>
                <a:stretch>
                  <a:fillRect t="-102667" b="-1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636" name="Rectangle 92"/>
          <p:cNvSpPr>
            <a:spLocks noChangeArrowheads="1"/>
          </p:cNvSpPr>
          <p:nvPr/>
        </p:nvSpPr>
        <p:spPr bwMode="auto">
          <a:xfrm>
            <a:off x="5843588" y="306705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  <a:sym typeface="Symbol" charset="2"/>
              </a:rPr>
              <a:t>A: 1</a:t>
            </a:r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0</a:t>
            </a:r>
            <a:endParaRPr lang="en-US" altLang="en-US">
              <a:solidFill>
                <a:srgbClr val="000000"/>
              </a:solidFill>
              <a:latin typeface="Arial" charset="0"/>
              <a:ea typeface=""/>
              <a:sym typeface="Symbol" charset="2"/>
            </a:endParaRPr>
          </a:p>
        </p:txBody>
      </p:sp>
      <p:sp>
        <p:nvSpPr>
          <p:cNvPr id="364637" name="Rectangle 93"/>
          <p:cNvSpPr>
            <a:spLocks noChangeArrowheads="1"/>
          </p:cNvSpPr>
          <p:nvPr/>
        </p:nvSpPr>
        <p:spPr bwMode="auto">
          <a:xfrm>
            <a:off x="5829300" y="3814763"/>
            <a:ext cx="72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</a:rPr>
              <a:t>B: 8</a:t>
            </a:r>
          </a:p>
        </p:txBody>
      </p:sp>
      <p:sp>
        <p:nvSpPr>
          <p:cNvPr id="364638" name="Rectangle 94"/>
          <p:cNvSpPr>
            <a:spLocks noChangeArrowheads="1"/>
          </p:cNvSpPr>
          <p:nvPr/>
        </p:nvSpPr>
        <p:spPr bwMode="auto">
          <a:xfrm>
            <a:off x="5848350" y="4564063"/>
            <a:ext cx="74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Arial" charset="0"/>
                <a:ea typeface="宋体" charset="-122"/>
                <a:sym typeface="Symbol" charset="2"/>
              </a:rPr>
              <a:t>D</a:t>
            </a:r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  <a:sym typeface="Symbol" charset="2"/>
              </a:rPr>
              <a:t>: 4</a:t>
            </a:r>
          </a:p>
        </p:txBody>
      </p:sp>
      <p:sp>
        <p:nvSpPr>
          <p:cNvPr id="364639" name="Rectangle 95"/>
          <p:cNvSpPr>
            <a:spLocks noChangeArrowheads="1"/>
          </p:cNvSpPr>
          <p:nvPr/>
        </p:nvSpPr>
        <p:spPr bwMode="auto">
          <a:xfrm>
            <a:off x="5849938" y="5340350"/>
            <a:ext cx="74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charset="0"/>
                <a:ea typeface=""/>
                <a:sym typeface="Symbol" charset="2"/>
              </a:rPr>
              <a:t>D: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640" name="Text Box 96"/>
              <p:cNvSpPr txBox="1">
                <a:spLocks noChangeArrowheads="1"/>
              </p:cNvSpPr>
              <p:nvPr/>
            </p:nvSpPr>
            <p:spPr bwMode="auto">
              <a:xfrm>
                <a:off x="3692525" y="3862388"/>
                <a:ext cx="165893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17   8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364640" name="Text 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2525" y="3862388"/>
                <a:ext cx="1658938" cy="457200"/>
              </a:xfrm>
              <a:prstGeom prst="rect">
                <a:avLst/>
              </a:prstGeom>
              <a:blipFill rotWithShape="0">
                <a:blip r:embed="rId8"/>
                <a:stretch>
                  <a:fillRect l="-5882" t="-9333" b="-3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4641" name="Text Box 97"/>
              <p:cNvSpPr txBox="1">
                <a:spLocks noChangeArrowheads="1"/>
              </p:cNvSpPr>
              <p:nvPr/>
            </p:nvSpPr>
            <p:spPr bwMode="auto">
              <a:xfrm>
                <a:off x="3668713" y="4573588"/>
                <a:ext cx="165893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ea typeface="宋体" charset="-122"/>
                  </a:rPr>
                  <a:t>     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</a:rPr>
                  <a:t>9    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rPr>
                  <a:t>4</a:t>
                </a:r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364641" name="Text 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713" y="4573588"/>
                <a:ext cx="1658937" cy="457200"/>
              </a:xfrm>
              <a:prstGeom prst="rect">
                <a:avLst/>
              </a:prstGeom>
              <a:blipFill rotWithShape="0">
                <a:blip r:embed="rId9"/>
                <a:stretch>
                  <a:fillRect t="-9333" b="-3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4642" name="Text Box 98"/>
              <p:cNvSpPr txBox="1">
                <a:spLocks noChangeArrowheads="1"/>
              </p:cNvSpPr>
              <p:nvPr/>
            </p:nvSpPr>
            <p:spPr bwMode="auto">
              <a:xfrm>
                <a:off x="3683000" y="5311775"/>
                <a:ext cx="165893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    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宋体" charset="-122"/>
                    <a:sym typeface="Symbol" charset="2"/>
                  </a:rPr>
                  <a:t>    2</a:t>
                </a:r>
                <a:endParaRPr lang="en-US" altLang="en-US" dirty="0">
                  <a:solidFill>
                    <a:srgbClr val="000000"/>
                  </a:solidFill>
                  <a:latin typeface="Arial" charset="0"/>
                  <a:ea typeface=""/>
                  <a:sym typeface="Symbol" charset="2"/>
                </a:endParaRPr>
              </a:p>
            </p:txBody>
          </p:sp>
        </mc:Choice>
        <mc:Fallback xmlns="">
          <p:sp>
            <p:nvSpPr>
              <p:cNvPr id="364642" name="Text 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3000" y="5311775"/>
                <a:ext cx="1658938" cy="457200"/>
              </a:xfrm>
              <a:prstGeom prst="rect">
                <a:avLst/>
              </a:prstGeom>
              <a:blipFill rotWithShape="0">
                <a:blip r:embed="rId10"/>
                <a:stretch>
                  <a:fillRect t="-101333" b="-1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Slide Number Placeholder 2">
            <a:extLst>
              <a:ext uri="{FF2B5EF4-FFF2-40B4-BE49-F238E27FC236}">
                <a16:creationId xmlns:a16="http://schemas.microsoft.com/office/drawing/2014/main" id="{119B927C-0710-ED4B-815E-BD8F30DDC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64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64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64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36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6" grpId="0" animBg="1"/>
      <p:bldP spid="364547" grpId="0" animBg="1"/>
      <p:bldP spid="364548" grpId="0" animBg="1"/>
      <p:bldP spid="364549" grpId="0" animBg="1"/>
      <p:bldP spid="364611" grpId="0" animBg="1"/>
      <p:bldP spid="364612" grpId="0" animBg="1"/>
      <p:bldP spid="364613" grpId="0" animBg="1"/>
      <p:bldP spid="364620" grpId="0" animBg="1"/>
      <p:bldP spid="364628" grpId="0"/>
      <p:bldP spid="364636" grpId="0"/>
      <p:bldP spid="364637" grpId="0"/>
      <p:bldP spid="364638" grpId="0"/>
      <p:bldP spid="364639" grpId="0"/>
      <p:bldP spid="364640" grpId="0"/>
      <p:bldP spid="364641" grpId="0"/>
      <p:bldP spid="3646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charset="-122"/>
              </a:rPr>
              <a:t>Asynchronous Bellman-Ford (ABF)</a:t>
            </a:r>
            <a:endParaRPr lang="en-US" altLang="en-US" sz="360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3600" dirty="0"/>
              <a:t>ABF will eventually converge to</a:t>
            </a:r>
            <a:r>
              <a:rPr lang="en-US" altLang="zh-CN" sz="3600" dirty="0">
                <a:ea typeface="宋体" charset="-122"/>
              </a:rPr>
              <a:t> </a:t>
            </a:r>
            <a:r>
              <a:rPr lang="en-US" altLang="en-US" sz="3600" dirty="0"/>
              <a:t>the shortest path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3200" dirty="0">
                <a:ea typeface="宋体" charset="-122"/>
              </a:rPr>
              <a:t>l</a:t>
            </a:r>
            <a:r>
              <a:rPr lang="en-US" altLang="en-US" sz="3200" dirty="0"/>
              <a:t>inks can go down and come up – but if topology is </a:t>
            </a:r>
            <a:r>
              <a:rPr lang="en-US" altLang="zh-CN" sz="3200" dirty="0">
                <a:ea typeface="宋体" charset="-122"/>
              </a:rPr>
              <a:t>stabilized</a:t>
            </a:r>
            <a:r>
              <a:rPr lang="en-US" altLang="en-US" sz="3200" dirty="0"/>
              <a:t> after some time</a:t>
            </a:r>
            <a:r>
              <a:rPr lang="en-US" altLang="zh-CN" sz="3200" dirty="0">
                <a:ea typeface="宋体" charset="-122"/>
              </a:rPr>
              <a:t> </a:t>
            </a:r>
            <a:r>
              <a:rPr lang="en-US" altLang="en-US" sz="3200" dirty="0"/>
              <a:t>t and connected, ABF will eventually converge to the</a:t>
            </a:r>
            <a:r>
              <a:rPr lang="en-US" altLang="zh-CN" sz="3200" dirty="0">
                <a:ea typeface="宋体" charset="-122"/>
              </a:rPr>
              <a:t> </a:t>
            </a:r>
            <a:r>
              <a:rPr lang="en-US" altLang="en-US" sz="3200" dirty="0"/>
              <a:t>shortest path</a:t>
            </a:r>
            <a:r>
              <a:rPr lang="en-US" altLang="zh-CN" sz="3200" dirty="0">
                <a:ea typeface="宋体" charset="-122"/>
              </a:rPr>
              <a:t> !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4E631B2-1CFE-C843-9679-2C125A62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96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534550" y="-8050"/>
            <a:ext cx="8024813" cy="1143000"/>
          </a:xfrm>
        </p:spPr>
        <p:txBody>
          <a:bodyPr/>
          <a:lstStyle/>
          <a:p>
            <a:r>
              <a:rPr lang="en-US" altLang="zh-CN" sz="3600" dirty="0">
                <a:ea typeface="宋体" charset="-122"/>
              </a:rPr>
              <a:t>ABF Convergence </a:t>
            </a:r>
            <a:r>
              <a:rPr lang="en-US" altLang="zh-CN" sz="3600">
                <a:ea typeface="宋体" charset="-122"/>
              </a:rPr>
              <a:t>Proof Complexity: Complex System State</a:t>
            </a:r>
            <a:endParaRPr lang="en-US" altLang="en-US" sz="3600" dirty="0"/>
          </a:p>
        </p:txBody>
      </p:sp>
      <p:grpSp>
        <p:nvGrpSpPr>
          <p:cNvPr id="53251" name="Group 4"/>
          <p:cNvGrpSpPr>
            <a:grpSpLocks/>
          </p:cNvGrpSpPr>
          <p:nvPr/>
        </p:nvGrpSpPr>
        <p:grpSpPr bwMode="auto">
          <a:xfrm>
            <a:off x="1824038" y="1311275"/>
            <a:ext cx="5459412" cy="5003800"/>
            <a:chOff x="3598" y="2408"/>
            <a:chExt cx="2011" cy="1912"/>
          </a:xfrm>
        </p:grpSpPr>
        <p:sp>
          <p:nvSpPr>
            <p:cNvPr id="53253" name="Oval 5"/>
            <p:cNvSpPr>
              <a:spLocks noChangeArrowheads="1"/>
            </p:cNvSpPr>
            <p:nvPr/>
          </p:nvSpPr>
          <p:spPr bwMode="auto">
            <a:xfrm>
              <a:off x="4183" y="3305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rgbClr val="000000"/>
                  </a:solidFill>
                  <a:ea typeface="宋体" charset="-122"/>
                </a:rPr>
                <a:t>i</a:t>
              </a:r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3254" name="Oval 6"/>
            <p:cNvSpPr>
              <a:spLocks noChangeArrowheads="1"/>
            </p:cNvSpPr>
            <p:nvPr/>
          </p:nvSpPr>
          <p:spPr bwMode="auto">
            <a:xfrm>
              <a:off x="4601" y="2872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rgbClr val="000000"/>
                  </a:solidFill>
                  <a:ea typeface="宋体" charset="-122"/>
                </a:rPr>
                <a:t>j</a:t>
              </a:r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3255" name="Oval 7"/>
            <p:cNvSpPr>
              <a:spLocks noChangeArrowheads="1"/>
            </p:cNvSpPr>
            <p:nvPr/>
          </p:nvSpPr>
          <p:spPr bwMode="auto">
            <a:xfrm>
              <a:off x="4846" y="3609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3256" name="Oval 8"/>
            <p:cNvSpPr>
              <a:spLocks noChangeArrowheads="1"/>
            </p:cNvSpPr>
            <p:nvPr/>
          </p:nvSpPr>
          <p:spPr bwMode="auto">
            <a:xfrm>
              <a:off x="3863" y="3760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3257" name="Line 9"/>
            <p:cNvSpPr>
              <a:spLocks noChangeShapeType="1"/>
            </p:cNvSpPr>
            <p:nvPr/>
          </p:nvSpPr>
          <p:spPr bwMode="auto">
            <a:xfrm flipV="1">
              <a:off x="4410" y="3126"/>
              <a:ext cx="236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58" name="Oval 10"/>
            <p:cNvSpPr>
              <a:spLocks noChangeArrowheads="1"/>
            </p:cNvSpPr>
            <p:nvPr/>
          </p:nvSpPr>
          <p:spPr bwMode="auto">
            <a:xfrm>
              <a:off x="3799" y="2779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3259" name="Line 11"/>
            <p:cNvSpPr>
              <a:spLocks noChangeShapeType="1"/>
            </p:cNvSpPr>
            <p:nvPr/>
          </p:nvSpPr>
          <p:spPr bwMode="auto">
            <a:xfrm flipH="1" flipV="1">
              <a:off x="4032" y="3041"/>
              <a:ext cx="217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0" name="Line 12"/>
            <p:cNvSpPr>
              <a:spLocks noChangeShapeType="1"/>
            </p:cNvSpPr>
            <p:nvPr/>
          </p:nvSpPr>
          <p:spPr bwMode="auto">
            <a:xfrm flipV="1">
              <a:off x="4089" y="3560"/>
              <a:ext cx="141" cy="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1" name="Line 13"/>
            <p:cNvSpPr>
              <a:spLocks noChangeShapeType="1"/>
            </p:cNvSpPr>
            <p:nvPr/>
          </p:nvSpPr>
          <p:spPr bwMode="auto">
            <a:xfrm>
              <a:off x="4466" y="3494"/>
              <a:ext cx="38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2" name="Line 14"/>
            <p:cNvSpPr>
              <a:spLocks noChangeShapeType="1"/>
            </p:cNvSpPr>
            <p:nvPr/>
          </p:nvSpPr>
          <p:spPr bwMode="auto">
            <a:xfrm flipV="1">
              <a:off x="4816" y="2408"/>
              <a:ext cx="122" cy="4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3" name="Line 15"/>
            <p:cNvSpPr>
              <a:spLocks noChangeShapeType="1"/>
            </p:cNvSpPr>
            <p:nvPr/>
          </p:nvSpPr>
          <p:spPr bwMode="auto">
            <a:xfrm flipV="1">
              <a:off x="4891" y="2729"/>
              <a:ext cx="539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4" name="Line 16"/>
            <p:cNvSpPr>
              <a:spLocks noChangeShapeType="1"/>
            </p:cNvSpPr>
            <p:nvPr/>
          </p:nvSpPr>
          <p:spPr bwMode="auto">
            <a:xfrm flipH="1" flipV="1">
              <a:off x="3777" y="2644"/>
              <a:ext cx="151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5" name="Line 17"/>
            <p:cNvSpPr>
              <a:spLocks noChangeShapeType="1"/>
            </p:cNvSpPr>
            <p:nvPr/>
          </p:nvSpPr>
          <p:spPr bwMode="auto">
            <a:xfrm flipH="1">
              <a:off x="3598" y="3966"/>
              <a:ext cx="264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6" name="Line 18"/>
            <p:cNvSpPr>
              <a:spLocks noChangeShapeType="1"/>
            </p:cNvSpPr>
            <p:nvPr/>
          </p:nvSpPr>
          <p:spPr bwMode="auto">
            <a:xfrm>
              <a:off x="5099" y="3871"/>
              <a:ext cx="57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3267" name="Line 19"/>
            <p:cNvSpPr>
              <a:spLocks noChangeShapeType="1"/>
            </p:cNvSpPr>
            <p:nvPr/>
          </p:nvSpPr>
          <p:spPr bwMode="auto">
            <a:xfrm flipV="1">
              <a:off x="5137" y="3560"/>
              <a:ext cx="472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3252" name="Rectangle 19"/>
          <p:cNvSpPr>
            <a:spLocks noChangeArrowheads="1"/>
          </p:cNvSpPr>
          <p:nvPr/>
        </p:nvSpPr>
        <p:spPr bwMode="auto">
          <a:xfrm>
            <a:off x="509848" y="6131881"/>
            <a:ext cx="3983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800" dirty="0">
                <a:solidFill>
                  <a:srgbClr val="000000"/>
                </a:solidFill>
                <a:ea typeface=""/>
              </a:rPr>
              <a:t>What is system state?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E2044F58-045A-CB4D-B6BD-5CECF29DE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6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System State</a:t>
            </a:r>
            <a:endParaRPr lang="en-US" altLang="en-US"/>
          </a:p>
        </p:txBody>
      </p:sp>
      <p:grpSp>
        <p:nvGrpSpPr>
          <p:cNvPr id="54275" name="Group 4"/>
          <p:cNvGrpSpPr>
            <a:grpSpLocks/>
          </p:cNvGrpSpPr>
          <p:nvPr/>
        </p:nvGrpSpPr>
        <p:grpSpPr bwMode="auto">
          <a:xfrm>
            <a:off x="452438" y="1530350"/>
            <a:ext cx="5459412" cy="5003800"/>
            <a:chOff x="3598" y="2408"/>
            <a:chExt cx="2011" cy="1912"/>
          </a:xfrm>
        </p:grpSpPr>
        <p:sp>
          <p:nvSpPr>
            <p:cNvPr id="54279" name="Oval 5"/>
            <p:cNvSpPr>
              <a:spLocks noChangeArrowheads="1"/>
            </p:cNvSpPr>
            <p:nvPr/>
          </p:nvSpPr>
          <p:spPr bwMode="auto">
            <a:xfrm>
              <a:off x="4183" y="3305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rgbClr val="000000"/>
                  </a:solidFill>
                  <a:ea typeface="宋体" charset="-122"/>
                </a:rPr>
                <a:t>d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宋体" charset="-122"/>
                </a:rPr>
                <a:t>i</a:t>
              </a:r>
              <a:endParaRPr lang="en-US" altLang="en-US" sz="2000" b="1" baseline="-250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4280" name="Oval 6"/>
            <p:cNvSpPr>
              <a:spLocks noChangeArrowheads="1"/>
            </p:cNvSpPr>
            <p:nvPr/>
          </p:nvSpPr>
          <p:spPr bwMode="auto">
            <a:xfrm>
              <a:off x="4601" y="2872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rgbClr val="000000"/>
                  </a:solidFill>
                  <a:ea typeface="宋体" charset="-122"/>
                </a:rPr>
                <a:t>dj</a:t>
              </a:r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4281" name="Oval 7"/>
            <p:cNvSpPr>
              <a:spLocks noChangeArrowheads="1"/>
            </p:cNvSpPr>
            <p:nvPr/>
          </p:nvSpPr>
          <p:spPr bwMode="auto">
            <a:xfrm>
              <a:off x="4846" y="3609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4282" name="Oval 8"/>
            <p:cNvSpPr>
              <a:spLocks noChangeArrowheads="1"/>
            </p:cNvSpPr>
            <p:nvPr/>
          </p:nvSpPr>
          <p:spPr bwMode="auto">
            <a:xfrm>
              <a:off x="3863" y="3760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4283" name="Line 9"/>
            <p:cNvSpPr>
              <a:spLocks noChangeShapeType="1"/>
            </p:cNvSpPr>
            <p:nvPr/>
          </p:nvSpPr>
          <p:spPr bwMode="auto">
            <a:xfrm flipV="1">
              <a:off x="4410" y="3126"/>
              <a:ext cx="236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84" name="Oval 10"/>
            <p:cNvSpPr>
              <a:spLocks noChangeArrowheads="1"/>
            </p:cNvSpPr>
            <p:nvPr/>
          </p:nvSpPr>
          <p:spPr bwMode="auto">
            <a:xfrm>
              <a:off x="3799" y="2779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4285" name="Line 11"/>
            <p:cNvSpPr>
              <a:spLocks noChangeShapeType="1"/>
            </p:cNvSpPr>
            <p:nvPr/>
          </p:nvSpPr>
          <p:spPr bwMode="auto">
            <a:xfrm flipH="1" flipV="1">
              <a:off x="4032" y="3041"/>
              <a:ext cx="217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86" name="Line 12"/>
            <p:cNvSpPr>
              <a:spLocks noChangeShapeType="1"/>
            </p:cNvSpPr>
            <p:nvPr/>
          </p:nvSpPr>
          <p:spPr bwMode="auto">
            <a:xfrm flipV="1">
              <a:off x="4089" y="3560"/>
              <a:ext cx="141" cy="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87" name="Line 13"/>
            <p:cNvSpPr>
              <a:spLocks noChangeShapeType="1"/>
            </p:cNvSpPr>
            <p:nvPr/>
          </p:nvSpPr>
          <p:spPr bwMode="auto">
            <a:xfrm>
              <a:off x="4466" y="3494"/>
              <a:ext cx="38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88" name="Line 14"/>
            <p:cNvSpPr>
              <a:spLocks noChangeShapeType="1"/>
            </p:cNvSpPr>
            <p:nvPr/>
          </p:nvSpPr>
          <p:spPr bwMode="auto">
            <a:xfrm flipV="1">
              <a:off x="4816" y="2408"/>
              <a:ext cx="122" cy="4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89" name="Line 15"/>
            <p:cNvSpPr>
              <a:spLocks noChangeShapeType="1"/>
            </p:cNvSpPr>
            <p:nvPr/>
          </p:nvSpPr>
          <p:spPr bwMode="auto">
            <a:xfrm flipV="1">
              <a:off x="4891" y="2729"/>
              <a:ext cx="539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90" name="Line 16"/>
            <p:cNvSpPr>
              <a:spLocks noChangeShapeType="1"/>
            </p:cNvSpPr>
            <p:nvPr/>
          </p:nvSpPr>
          <p:spPr bwMode="auto">
            <a:xfrm flipH="1" flipV="1">
              <a:off x="3777" y="2644"/>
              <a:ext cx="151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91" name="Line 17"/>
            <p:cNvSpPr>
              <a:spLocks noChangeShapeType="1"/>
            </p:cNvSpPr>
            <p:nvPr/>
          </p:nvSpPr>
          <p:spPr bwMode="auto">
            <a:xfrm flipH="1">
              <a:off x="3598" y="3966"/>
              <a:ext cx="264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92" name="Line 18"/>
            <p:cNvSpPr>
              <a:spLocks noChangeShapeType="1"/>
            </p:cNvSpPr>
            <p:nvPr/>
          </p:nvSpPr>
          <p:spPr bwMode="auto">
            <a:xfrm>
              <a:off x="5099" y="3871"/>
              <a:ext cx="57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4293" name="Line 19"/>
            <p:cNvSpPr>
              <a:spLocks noChangeShapeType="1"/>
            </p:cNvSpPr>
            <p:nvPr/>
          </p:nvSpPr>
          <p:spPr bwMode="auto">
            <a:xfrm flipV="1">
              <a:off x="5137" y="3560"/>
              <a:ext cx="472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4276" name="Rectangle 21"/>
          <p:cNvSpPr>
            <a:spLocks noChangeArrowheads="1"/>
          </p:cNvSpPr>
          <p:nvPr/>
        </p:nvSpPr>
        <p:spPr bwMode="auto">
          <a:xfrm>
            <a:off x="2403475" y="3457575"/>
            <a:ext cx="577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ea typeface=""/>
              </a:rPr>
              <a:t>d</a:t>
            </a:r>
            <a:r>
              <a:rPr lang="en-US" altLang="zh-CN" sz="2800" baseline="30000">
                <a:solidFill>
                  <a:srgbClr val="000000"/>
                </a:solidFill>
                <a:ea typeface="宋体" charset="-122"/>
              </a:rPr>
              <a:t>i</a:t>
            </a:r>
            <a:r>
              <a:rPr lang="en-US" altLang="zh-CN" sz="2800" baseline="-25000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800" baseline="-25000">
              <a:solidFill>
                <a:srgbClr val="000000"/>
              </a:solidFill>
              <a:ea typeface=""/>
            </a:endParaRPr>
          </a:p>
        </p:txBody>
      </p:sp>
      <p:sp>
        <p:nvSpPr>
          <p:cNvPr id="54277" name="Rectangle 21"/>
          <p:cNvSpPr>
            <a:spLocks noChangeArrowheads="1"/>
          </p:cNvSpPr>
          <p:nvPr/>
        </p:nvSpPr>
        <p:spPr bwMode="auto">
          <a:xfrm>
            <a:off x="3051175" y="3594100"/>
            <a:ext cx="57943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ea typeface=""/>
              </a:rPr>
              <a:t>d</a:t>
            </a:r>
            <a:r>
              <a:rPr lang="en-US" altLang="zh-CN" sz="2800" baseline="30000">
                <a:solidFill>
                  <a:srgbClr val="000000"/>
                </a:solidFill>
                <a:ea typeface="宋体" charset="-122"/>
              </a:rPr>
              <a:t>i</a:t>
            </a:r>
            <a:r>
              <a:rPr lang="en-US" altLang="zh-CN" sz="2800" baseline="-25000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800" baseline="-25000">
              <a:solidFill>
                <a:srgbClr val="000000"/>
              </a:solidFill>
              <a:ea typeface=""/>
            </a:endParaRPr>
          </a:p>
        </p:txBody>
      </p:sp>
      <p:sp>
        <p:nvSpPr>
          <p:cNvPr id="54278" name="Rectangle 22"/>
          <p:cNvSpPr>
            <a:spLocks noChangeArrowheads="1"/>
          </p:cNvSpPr>
          <p:nvPr/>
        </p:nvSpPr>
        <p:spPr bwMode="auto">
          <a:xfrm>
            <a:off x="6016592" y="1294560"/>
            <a:ext cx="2925762" cy="53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ea typeface=""/>
              </a:rPr>
              <a:t>three types of distance state from node j: </a:t>
            </a:r>
            <a:br>
              <a:rPr lang="en-US" altLang="en-US" dirty="0">
                <a:solidFill>
                  <a:srgbClr val="000000"/>
                </a:solidFill>
                <a:ea typeface=""/>
              </a:rPr>
            </a:b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buFontTx/>
              <a:buChar char="-"/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</a:t>
            </a:r>
            <a:r>
              <a:rPr lang="en-US" altLang="en-US" baseline="-25000" dirty="0" err="1">
                <a:solidFill>
                  <a:srgbClr val="000000"/>
                </a:solidFill>
                <a:ea typeface=""/>
              </a:rPr>
              <a:t>j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: current distance estimate state at node j</a:t>
            </a:r>
            <a:br>
              <a:rPr lang="en-US" altLang="en-US" dirty="0">
                <a:solidFill>
                  <a:srgbClr val="000000"/>
                </a:solidFill>
                <a:ea typeface=""/>
              </a:rPr>
            </a:br>
            <a:endParaRPr lang="en-US" altLang="en-US" dirty="0">
              <a:solidFill>
                <a:srgbClr val="000000"/>
              </a:solidFill>
              <a:ea typeface=""/>
            </a:endParaRPr>
          </a:p>
          <a:p>
            <a:r>
              <a:rPr lang="en-US" altLang="en-US" dirty="0">
                <a:solidFill>
                  <a:srgbClr val="000000"/>
                </a:solidFill>
                <a:ea typeface=""/>
              </a:rPr>
              <a:t>-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</a:t>
            </a:r>
            <a:r>
              <a:rPr lang="en-US" altLang="en-US" baseline="30000" dirty="0" err="1">
                <a:solidFill>
                  <a:srgbClr val="000000"/>
                </a:solidFill>
                <a:ea typeface=""/>
              </a:rPr>
              <a:t>i</a:t>
            </a:r>
            <a:r>
              <a:rPr lang="en-US" altLang="en-US" baseline="-25000" dirty="0" err="1">
                <a:solidFill>
                  <a:srgbClr val="000000"/>
                </a:solidFill>
                <a:ea typeface=""/>
              </a:rPr>
              <a:t>j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: last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</a:t>
            </a:r>
            <a:r>
              <a:rPr lang="en-US" altLang="en-US" baseline="-25000" dirty="0" err="1">
                <a:solidFill>
                  <a:srgbClr val="000000"/>
                </a:solidFill>
                <a:ea typeface=""/>
              </a:rPr>
              <a:t>j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that neighbor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i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received</a:t>
            </a:r>
            <a:br>
              <a:rPr lang="en-US" altLang="en-US" dirty="0">
                <a:solidFill>
                  <a:srgbClr val="000000"/>
                </a:solidFill>
                <a:ea typeface=""/>
              </a:rPr>
            </a:br>
            <a:endParaRPr lang="en-US" altLang="en-US" dirty="0">
              <a:solidFill>
                <a:srgbClr val="000000"/>
              </a:solidFill>
              <a:ea typeface=""/>
            </a:endParaRPr>
          </a:p>
          <a:p>
            <a:pPr>
              <a:spcBef>
                <a:spcPct val="30000"/>
              </a:spcBef>
            </a:pPr>
            <a:r>
              <a:rPr lang="en-US" altLang="en-US" dirty="0">
                <a:solidFill>
                  <a:srgbClr val="000000"/>
                </a:solidFill>
                <a:ea typeface=""/>
              </a:rPr>
              <a:t>-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</a:t>
            </a:r>
            <a:r>
              <a:rPr lang="en-US" altLang="en-US" baseline="30000" dirty="0" err="1">
                <a:solidFill>
                  <a:srgbClr val="000000"/>
                </a:solidFill>
                <a:ea typeface=""/>
              </a:rPr>
              <a:t>i</a:t>
            </a:r>
            <a:r>
              <a:rPr lang="en-US" altLang="en-US" baseline="-25000" dirty="0" err="1">
                <a:solidFill>
                  <a:srgbClr val="000000"/>
                </a:solidFill>
                <a:ea typeface=""/>
              </a:rPr>
              <a:t>j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: those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d</a:t>
            </a:r>
            <a:r>
              <a:rPr lang="en-US" altLang="en-US" baseline="-25000" dirty="0" err="1">
                <a:solidFill>
                  <a:srgbClr val="000000"/>
                </a:solidFill>
                <a:ea typeface=""/>
              </a:rPr>
              <a:t>j</a:t>
            </a:r>
            <a:r>
              <a:rPr lang="en-US" altLang="en-US" dirty="0">
                <a:solidFill>
                  <a:srgbClr val="000000"/>
                </a:solidFill>
                <a:ea typeface=""/>
              </a:rPr>
              <a:t> that are still in transit to neighbor </a:t>
            </a:r>
            <a:r>
              <a:rPr lang="en-US" altLang="en-US" dirty="0" err="1">
                <a:solidFill>
                  <a:srgbClr val="000000"/>
                </a:solidFill>
                <a:ea typeface=""/>
              </a:rPr>
              <a:t>i</a:t>
            </a:r>
            <a:endParaRPr lang="en-US" altLang="en-US" dirty="0">
              <a:solidFill>
                <a:srgbClr val="000000"/>
              </a:solidFill>
              <a:ea typeface="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BC5A41C8-03FE-9147-93E0-256CC73FB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4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7" y="0"/>
            <a:ext cx="8024813" cy="1143000"/>
          </a:xfrm>
        </p:spPr>
        <p:txBody>
          <a:bodyPr/>
          <a:lstStyle/>
          <a:p>
            <a:r>
              <a:rPr lang="en-US" altLang="zh-CN" sz="3600" dirty="0">
                <a:ea typeface="宋体" charset="-122"/>
              </a:rPr>
              <a:t>ABF Convergence Proof: </a:t>
            </a:r>
            <a:br>
              <a:rPr lang="en-US" altLang="zh-CN" sz="3600" dirty="0">
                <a:ea typeface="宋体" charset="-122"/>
              </a:rPr>
            </a:br>
            <a:r>
              <a:rPr lang="en-US" altLang="zh-CN" sz="3600" dirty="0">
                <a:ea typeface="宋体" charset="-122"/>
              </a:rPr>
              <a:t>The Sandwich Technique</a:t>
            </a:r>
            <a:endParaRPr lang="en-US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en-US" sz="3600" dirty="0"/>
                  <a:t>Basic idea: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200" dirty="0"/>
                  <a:t>bound system state using extreme states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en-US" sz="3600" dirty="0"/>
                  <a:t>Extreme states: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ea typeface="宋体" charset="-122"/>
                  </a:rPr>
                  <a:t>SBF/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2"/>
                      </a:rPr>
                      <m:t>∞</m:t>
                    </m:r>
                  </m:oMath>
                </a14:m>
                <a:r>
                  <a:rPr lang="en-US" altLang="zh-CN" sz="3200" dirty="0">
                    <a:ea typeface="宋体" charset="-122"/>
                    <a:sym typeface="Symbol" charset="2"/>
                  </a:rPr>
                  <a:t>; call the sequence U()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sz="3200" dirty="0">
                    <a:ea typeface="宋体" charset="-122"/>
                  </a:rPr>
                  <a:t>SBF/</a:t>
                </a:r>
                <a:r>
                  <a:rPr lang="en-US" altLang="zh-CN" sz="3200" dirty="0">
                    <a:ea typeface="宋体" charset="-122"/>
                    <a:sym typeface="Symbol" charset="2"/>
                  </a:rPr>
                  <a:t>-1; call the sequence L()</a:t>
                </a:r>
              </a:p>
            </p:txBody>
          </p:sp>
        </mc:Choice>
        <mc:Fallback xmlns="">
          <p:sp>
            <p:nvSpPr>
              <p:cNvPr id="522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417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B2A72F4-7B51-3444-A353-A261263A0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ABF Convergence</a:t>
            </a:r>
            <a:endParaRPr lang="en-US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Consider the time when the </a:t>
            </a:r>
            <a:r>
              <a:rPr lang="en-US" altLang="en-US" dirty="0"/>
              <a:t>topology is </a:t>
            </a:r>
            <a:r>
              <a:rPr lang="en-US" altLang="zh-CN" dirty="0">
                <a:ea typeface="宋体" charset="-122"/>
              </a:rPr>
              <a:t>stabilized as time 0</a:t>
            </a:r>
          </a:p>
          <a:p>
            <a:pPr>
              <a:buFont typeface="Wingdings" pitchFamily="2" charset="2"/>
              <a:buChar char="q"/>
            </a:pPr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U(0) and L(0) provide upper and lower bounds at time 0 on all corresponding elements of states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 err="1">
                <a:latin typeface="Helvetica" charset="0"/>
                <a:ea typeface="宋体" charset="-122"/>
              </a:rPr>
              <a:t>L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(</a:t>
            </a:r>
            <a:r>
              <a:rPr lang="en-US" altLang="zh-CN" dirty="0">
                <a:latin typeface="Helvetica" charset="0"/>
                <a:ea typeface="宋体" charset="-122"/>
              </a:rPr>
              <a:t>0</a:t>
            </a:r>
            <a:r>
              <a:rPr lang="en-US" altLang="en-US" dirty="0">
                <a:latin typeface="Helvetica" charset="0"/>
              </a:rPr>
              <a:t>) </a:t>
            </a:r>
            <a:r>
              <a:rPr lang="en-US" altLang="en-US" dirty="0">
                <a:latin typeface="Courier New" charset="0"/>
                <a:sym typeface="Symbol" charset="2"/>
              </a:rPr>
              <a:t>≤</a:t>
            </a:r>
            <a:r>
              <a:rPr lang="en-US" altLang="en-US" dirty="0">
                <a:latin typeface="TTE18E0418t00" charset="0"/>
              </a:rPr>
              <a:t> </a:t>
            </a:r>
            <a:r>
              <a:rPr lang="en-US" altLang="en-US" dirty="0" err="1">
                <a:latin typeface="TTE18E0418t00" charset="0"/>
              </a:rPr>
              <a:t>d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zh-CN" dirty="0">
                <a:latin typeface="Helvetica" charset="0"/>
                <a:ea typeface="宋体" charset="-122"/>
              </a:rPr>
              <a:t> </a:t>
            </a:r>
            <a:r>
              <a:rPr lang="en-US" altLang="en-US" dirty="0">
                <a:latin typeface="Courier New" charset="0"/>
                <a:sym typeface="Symbol" charset="2"/>
              </a:rPr>
              <a:t>≤</a:t>
            </a:r>
            <a:r>
              <a:rPr lang="en-US" altLang="en-US" dirty="0">
                <a:latin typeface="TTE18E0418t00" charset="0"/>
              </a:rPr>
              <a:t> </a:t>
            </a:r>
            <a:r>
              <a:rPr lang="en-US" altLang="en-US" dirty="0" err="1">
                <a:latin typeface="TTE18E0418t00" charset="0"/>
              </a:rPr>
              <a:t>U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(</a:t>
            </a:r>
            <a:r>
              <a:rPr lang="en-US" altLang="en-US" dirty="0">
                <a:latin typeface="Helvetica" charset="0"/>
                <a:ea typeface="宋体" charset="-122"/>
              </a:rPr>
              <a:t>0</a:t>
            </a:r>
            <a:r>
              <a:rPr lang="en-US" altLang="en-US" dirty="0">
                <a:latin typeface="Helvetica" charset="0"/>
              </a:rPr>
              <a:t>) for all </a:t>
            </a:r>
            <a:r>
              <a:rPr lang="en-US" altLang="en-US" dirty="0" err="1"/>
              <a:t>d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baseline="-25000" dirty="0">
                <a:ea typeface="宋体" charset="-122"/>
              </a:rPr>
              <a:t> </a:t>
            </a:r>
            <a:r>
              <a:rPr lang="en-US" altLang="en-US" dirty="0">
                <a:latin typeface="Helvetica" charset="0"/>
              </a:rPr>
              <a:t>state at node j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 err="1">
                <a:latin typeface="Helvetica" charset="0"/>
                <a:ea typeface="宋体" charset="-122"/>
              </a:rPr>
              <a:t>L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(</a:t>
            </a:r>
            <a:r>
              <a:rPr lang="en-US" altLang="zh-CN" dirty="0">
                <a:latin typeface="Helvetica" charset="0"/>
                <a:ea typeface="宋体" charset="-122"/>
              </a:rPr>
              <a:t>0</a:t>
            </a:r>
            <a:r>
              <a:rPr lang="en-US" altLang="en-US" dirty="0">
                <a:latin typeface="Helvetica" charset="0"/>
              </a:rPr>
              <a:t>) </a:t>
            </a:r>
            <a:r>
              <a:rPr lang="en-US" altLang="en-US" dirty="0">
                <a:latin typeface="Courier New" charset="0"/>
                <a:sym typeface="Symbol" charset="2"/>
              </a:rPr>
              <a:t>≤ </a:t>
            </a:r>
            <a:r>
              <a:rPr lang="en-US" altLang="en-US" dirty="0" err="1"/>
              <a:t>d</a:t>
            </a:r>
            <a:r>
              <a:rPr lang="en-US" altLang="zh-CN" baseline="30000" dirty="0" err="1">
                <a:ea typeface="宋体" charset="-122"/>
              </a:rPr>
              <a:t>i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</a:t>
            </a:r>
            <a:r>
              <a:rPr lang="en-US" altLang="en-US" dirty="0">
                <a:latin typeface="Courier New" charset="0"/>
                <a:sym typeface="Symbol" charset="2"/>
              </a:rPr>
              <a:t>≤</a:t>
            </a:r>
            <a:r>
              <a:rPr lang="en-US" altLang="en-US" dirty="0">
                <a:latin typeface="TTE18E0418t00" charset="0"/>
              </a:rPr>
              <a:t> </a:t>
            </a:r>
            <a:r>
              <a:rPr lang="en-US" altLang="en-US" dirty="0" err="1">
                <a:latin typeface="TTE18E0418t00" charset="0"/>
              </a:rPr>
              <a:t>U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(</a:t>
            </a:r>
            <a:r>
              <a:rPr lang="en-US" altLang="en-US" dirty="0">
                <a:latin typeface="Helvetica" charset="0"/>
                <a:ea typeface="宋体" charset="-122"/>
              </a:rPr>
              <a:t>0</a:t>
            </a:r>
            <a:r>
              <a:rPr lang="en-US" altLang="en-US" dirty="0">
                <a:latin typeface="Helvetica" charset="0"/>
              </a:rPr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 err="1">
                <a:latin typeface="Helvetica" charset="0"/>
                <a:ea typeface="宋体" charset="-122"/>
              </a:rPr>
              <a:t>L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(</a:t>
            </a:r>
            <a:r>
              <a:rPr lang="en-US" altLang="zh-CN" dirty="0">
                <a:latin typeface="Helvetica" charset="0"/>
                <a:ea typeface="宋体" charset="-122"/>
              </a:rPr>
              <a:t>0</a:t>
            </a:r>
            <a:r>
              <a:rPr lang="en-US" altLang="en-US" dirty="0">
                <a:latin typeface="Helvetica" charset="0"/>
              </a:rPr>
              <a:t>) </a:t>
            </a:r>
            <a:r>
              <a:rPr lang="en-US" altLang="en-US" dirty="0">
                <a:latin typeface="Courier New" charset="0"/>
                <a:sym typeface="Symbol" charset="2"/>
              </a:rPr>
              <a:t>≤ update messages </a:t>
            </a:r>
            <a:r>
              <a:rPr lang="en-US" altLang="en-US" dirty="0" err="1"/>
              <a:t>d</a:t>
            </a:r>
            <a:r>
              <a:rPr lang="en-US" altLang="zh-CN" baseline="30000" dirty="0" err="1">
                <a:ea typeface="宋体" charset="-122"/>
              </a:rPr>
              <a:t>i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</a:t>
            </a:r>
            <a:r>
              <a:rPr lang="en-US" altLang="en-US" dirty="0">
                <a:latin typeface="Courier New" charset="0"/>
                <a:sym typeface="Symbol" charset="2"/>
              </a:rPr>
              <a:t>≤</a:t>
            </a:r>
            <a:r>
              <a:rPr lang="en-US" altLang="en-US" dirty="0">
                <a:latin typeface="TTE18E0418t00" charset="0"/>
              </a:rPr>
              <a:t> </a:t>
            </a:r>
            <a:r>
              <a:rPr lang="en-US" altLang="en-US" dirty="0" err="1">
                <a:latin typeface="TTE18E0418t00" charset="0"/>
              </a:rPr>
              <a:t>U</a:t>
            </a:r>
            <a:r>
              <a:rPr lang="en-US" altLang="zh-CN" baseline="-25000" dirty="0" err="1">
                <a:latin typeface="Helvetica" charset="0"/>
                <a:ea typeface="宋体" charset="-122"/>
              </a:rPr>
              <a:t>j</a:t>
            </a:r>
            <a:r>
              <a:rPr lang="en-US" altLang="en-US" dirty="0">
                <a:latin typeface="Helvetica" charset="0"/>
              </a:rPr>
              <a:t> (</a:t>
            </a:r>
            <a:r>
              <a:rPr lang="en-US" altLang="en-US" dirty="0">
                <a:latin typeface="Helvetica" charset="0"/>
                <a:ea typeface="宋体" charset="-122"/>
              </a:rPr>
              <a:t>0</a:t>
            </a:r>
            <a:r>
              <a:rPr lang="en-US" altLang="en-US" dirty="0">
                <a:latin typeface="Helvetica" charset="0"/>
              </a:rPr>
              <a:t>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EEA377-33FB-AC42-971E-E54872592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86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ABF Convergence</a:t>
            </a:r>
            <a:endParaRPr lang="en-US" altLang="en-US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5629275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 err="1"/>
              <a:t>d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baseline="-25000" dirty="0">
                <a:ea typeface="宋体" charset="-122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after at least one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update at node j: </a:t>
            </a:r>
            <a:br>
              <a:rPr lang="en-US" altLang="zh-CN" dirty="0">
                <a:ea typeface="宋体" charset="-122"/>
              </a:rPr>
            </a:br>
            <a:r>
              <a:rPr lang="en-US" altLang="en-US" dirty="0" err="1"/>
              <a:t>d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dirty="0">
                <a:ea typeface="宋体" charset="-122"/>
              </a:rPr>
              <a:t> falls between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 err="1">
                <a:ea typeface="宋体" charset="-122"/>
              </a:rPr>
              <a:t>L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en-US" dirty="0"/>
              <a:t> (</a:t>
            </a:r>
            <a:r>
              <a:rPr lang="en-US" altLang="en-US" dirty="0">
                <a:ea typeface="宋体" charset="-122"/>
              </a:rPr>
              <a:t>1</a:t>
            </a:r>
            <a:r>
              <a:rPr lang="en-US" altLang="en-US" dirty="0"/>
              <a:t>) </a:t>
            </a:r>
            <a:r>
              <a:rPr lang="en-US" altLang="en-US" dirty="0">
                <a:sym typeface="Symbol" charset="2"/>
              </a:rPr>
              <a:t>≤</a:t>
            </a:r>
            <a:r>
              <a:rPr lang="en-US" altLang="en-US" dirty="0"/>
              <a:t> </a:t>
            </a:r>
            <a:r>
              <a:rPr lang="en-US" altLang="en-US" dirty="0" err="1"/>
              <a:t>d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baseline="-25000" dirty="0">
                <a:ea typeface="宋体" charset="-122"/>
              </a:rPr>
              <a:t> </a:t>
            </a:r>
            <a:r>
              <a:rPr lang="en-US" altLang="en-US" dirty="0">
                <a:sym typeface="Symbol" charset="2"/>
              </a:rPr>
              <a:t>≤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en-US" dirty="0"/>
              <a:t> (</a:t>
            </a:r>
            <a:r>
              <a:rPr lang="en-US" altLang="en-US" dirty="0">
                <a:ea typeface="宋体" charset="-122"/>
              </a:rPr>
              <a:t>1</a:t>
            </a:r>
            <a:r>
              <a:rPr lang="en-US" altLang="en-US" dirty="0"/>
              <a:t>)</a:t>
            </a:r>
          </a:p>
          <a:p>
            <a:endParaRPr lang="en-US" altLang="en-US" dirty="0">
              <a:ea typeface="宋体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dirty="0" err="1"/>
              <a:t>d</a:t>
            </a:r>
            <a:r>
              <a:rPr lang="en-US" altLang="zh-CN" baseline="30000" dirty="0" err="1">
                <a:ea typeface="宋体" charset="-122"/>
              </a:rPr>
              <a:t>i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baseline="-25000" dirty="0">
                <a:ea typeface="宋体" charset="-122"/>
              </a:rPr>
              <a:t> </a:t>
            </a:r>
            <a:r>
              <a:rPr lang="en-US" altLang="en-US" dirty="0">
                <a:ea typeface="宋体" charset="-122"/>
              </a:rPr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宋体" charset="-122"/>
              </a:rPr>
              <a:t>eventually all </a:t>
            </a:r>
            <a:r>
              <a:rPr lang="en-US" altLang="en-US" dirty="0" err="1"/>
              <a:t>d</a:t>
            </a:r>
            <a:r>
              <a:rPr lang="en-US" altLang="zh-CN" baseline="30000" dirty="0" err="1">
                <a:ea typeface="宋体" charset="-122"/>
              </a:rPr>
              <a:t>i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zh-CN" baseline="-25000" dirty="0">
                <a:ea typeface="宋体" charset="-122"/>
              </a:rPr>
              <a:t> </a:t>
            </a:r>
            <a:r>
              <a:rPr lang="en-US" altLang="en-US" dirty="0">
                <a:ea typeface="宋体" charset="-122"/>
              </a:rPr>
              <a:t>that </a:t>
            </a:r>
            <a:br>
              <a:rPr lang="en-US" altLang="en-US" dirty="0">
                <a:ea typeface="宋体" charset="-122"/>
              </a:rPr>
            </a:br>
            <a:r>
              <a:rPr lang="en-US" altLang="en-US" dirty="0">
                <a:ea typeface="宋体" charset="-122"/>
              </a:rPr>
              <a:t>are only bounded by </a:t>
            </a:r>
            <a:br>
              <a:rPr lang="en-US" altLang="en-US" dirty="0">
                <a:ea typeface="宋体" charset="-122"/>
              </a:rPr>
            </a:br>
            <a:r>
              <a:rPr lang="en-US" altLang="zh-CN" dirty="0" err="1">
                <a:ea typeface="宋体" charset="-122"/>
              </a:rPr>
              <a:t>L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en-US" dirty="0"/>
              <a:t> (</a:t>
            </a:r>
            <a:r>
              <a:rPr lang="en-US" altLang="en-US" dirty="0">
                <a:ea typeface="宋体" charset="-122"/>
              </a:rPr>
              <a:t>0</a:t>
            </a:r>
            <a:r>
              <a:rPr lang="en-US" altLang="en-US" dirty="0"/>
              <a:t>) and </a:t>
            </a:r>
            <a:r>
              <a:rPr lang="en-US" altLang="zh-CN" dirty="0" err="1">
                <a:ea typeface="宋体" charset="-122"/>
              </a:rPr>
              <a:t>U</a:t>
            </a:r>
            <a:r>
              <a:rPr lang="en-US" altLang="zh-CN" baseline="-25000" dirty="0" err="1">
                <a:ea typeface="宋体" charset="-122"/>
              </a:rPr>
              <a:t>j</a:t>
            </a:r>
            <a:r>
              <a:rPr lang="en-US" altLang="en-US" dirty="0"/>
              <a:t> (</a:t>
            </a:r>
            <a:r>
              <a:rPr lang="en-US" altLang="en-US" dirty="0">
                <a:ea typeface="宋体" charset="-122"/>
              </a:rPr>
              <a:t>0</a:t>
            </a:r>
            <a:r>
              <a:rPr lang="en-US" altLang="en-US" dirty="0"/>
              <a:t>) are </a:t>
            </a:r>
            <a:br>
              <a:rPr lang="en-US" altLang="en-US" dirty="0"/>
            </a:br>
            <a:r>
              <a:rPr lang="en-US" altLang="en-US" dirty="0">
                <a:ea typeface="宋体" charset="-122"/>
              </a:rPr>
              <a:t>replaced with in</a:t>
            </a:r>
            <a:br>
              <a:rPr lang="en-US" altLang="en-US" dirty="0">
                <a:ea typeface="宋体" charset="-122"/>
              </a:rPr>
            </a:br>
            <a:r>
              <a:rPr lang="en-US" altLang="en-US" dirty="0" err="1">
                <a:ea typeface="宋体" charset="-122"/>
              </a:rPr>
              <a:t>L</a:t>
            </a:r>
            <a:r>
              <a:rPr lang="en-US" altLang="en-US" baseline="-25000" dirty="0" err="1">
                <a:ea typeface="宋体" charset="-122"/>
              </a:rPr>
              <a:t>j</a:t>
            </a:r>
            <a:r>
              <a:rPr lang="en-US" altLang="en-US" dirty="0">
                <a:ea typeface="宋体" charset="-122"/>
              </a:rPr>
              <a:t>(1) and </a:t>
            </a:r>
            <a:r>
              <a:rPr lang="en-US" altLang="en-US" dirty="0" err="1">
                <a:ea typeface="宋体" charset="-122"/>
              </a:rPr>
              <a:t>U</a:t>
            </a:r>
            <a:r>
              <a:rPr lang="en-US" altLang="en-US" baseline="-25000" dirty="0" err="1">
                <a:ea typeface="宋体" charset="-122"/>
              </a:rPr>
              <a:t>j</a:t>
            </a:r>
            <a:r>
              <a:rPr lang="en-US" altLang="en-US" dirty="0">
                <a:ea typeface="宋体" charset="-122"/>
              </a:rPr>
              <a:t>(1)</a:t>
            </a:r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4968875" y="1749425"/>
            <a:ext cx="4175125" cy="4322763"/>
            <a:chOff x="3598" y="2408"/>
            <a:chExt cx="2011" cy="1912"/>
          </a:xfrm>
        </p:grpSpPr>
        <p:sp>
          <p:nvSpPr>
            <p:cNvPr id="56327" name="Oval 5"/>
            <p:cNvSpPr>
              <a:spLocks noChangeArrowheads="1"/>
            </p:cNvSpPr>
            <p:nvPr/>
          </p:nvSpPr>
          <p:spPr bwMode="auto">
            <a:xfrm>
              <a:off x="4183" y="3305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rgbClr val="000000"/>
                  </a:solidFill>
                  <a:ea typeface="宋体" charset="-122"/>
                </a:rPr>
                <a:t>d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宋体" charset="-122"/>
                </a:rPr>
                <a:t>i</a:t>
              </a:r>
              <a:endParaRPr lang="en-US" altLang="en-US" sz="2000" b="1" baseline="-25000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6328" name="Oval 6"/>
            <p:cNvSpPr>
              <a:spLocks noChangeArrowheads="1"/>
            </p:cNvSpPr>
            <p:nvPr/>
          </p:nvSpPr>
          <p:spPr bwMode="auto">
            <a:xfrm>
              <a:off x="4601" y="2872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rgbClr val="000000"/>
                  </a:solidFill>
                  <a:ea typeface="宋体" charset="-122"/>
                </a:rPr>
                <a:t>dj</a:t>
              </a:r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6329" name="Oval 7"/>
            <p:cNvSpPr>
              <a:spLocks noChangeArrowheads="1"/>
            </p:cNvSpPr>
            <p:nvPr/>
          </p:nvSpPr>
          <p:spPr bwMode="auto">
            <a:xfrm>
              <a:off x="4846" y="3609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6330" name="Oval 8"/>
            <p:cNvSpPr>
              <a:spLocks noChangeArrowheads="1"/>
            </p:cNvSpPr>
            <p:nvPr/>
          </p:nvSpPr>
          <p:spPr bwMode="auto">
            <a:xfrm>
              <a:off x="3863" y="3760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6331" name="Line 9"/>
            <p:cNvSpPr>
              <a:spLocks noChangeShapeType="1"/>
            </p:cNvSpPr>
            <p:nvPr/>
          </p:nvSpPr>
          <p:spPr bwMode="auto">
            <a:xfrm flipV="1">
              <a:off x="4410" y="3126"/>
              <a:ext cx="236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2" name="Oval 10"/>
            <p:cNvSpPr>
              <a:spLocks noChangeArrowheads="1"/>
            </p:cNvSpPr>
            <p:nvPr/>
          </p:nvSpPr>
          <p:spPr bwMode="auto">
            <a:xfrm>
              <a:off x="3799" y="2779"/>
              <a:ext cx="293" cy="28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/>
              <a:endParaRPr lang="en-US" altLang="en-US" sz="2000" b="1">
                <a:solidFill>
                  <a:srgbClr val="000000"/>
                </a:solidFill>
                <a:ea typeface=""/>
              </a:endParaRPr>
            </a:p>
          </p:txBody>
        </p:sp>
        <p:sp>
          <p:nvSpPr>
            <p:cNvPr id="56333" name="Line 11"/>
            <p:cNvSpPr>
              <a:spLocks noChangeShapeType="1"/>
            </p:cNvSpPr>
            <p:nvPr/>
          </p:nvSpPr>
          <p:spPr bwMode="auto">
            <a:xfrm flipH="1" flipV="1">
              <a:off x="4032" y="3041"/>
              <a:ext cx="217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4" name="Line 12"/>
            <p:cNvSpPr>
              <a:spLocks noChangeShapeType="1"/>
            </p:cNvSpPr>
            <p:nvPr/>
          </p:nvSpPr>
          <p:spPr bwMode="auto">
            <a:xfrm flipV="1">
              <a:off x="4089" y="3560"/>
              <a:ext cx="141" cy="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5" name="Line 13"/>
            <p:cNvSpPr>
              <a:spLocks noChangeShapeType="1"/>
            </p:cNvSpPr>
            <p:nvPr/>
          </p:nvSpPr>
          <p:spPr bwMode="auto">
            <a:xfrm>
              <a:off x="4466" y="3494"/>
              <a:ext cx="38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6" name="Line 14"/>
            <p:cNvSpPr>
              <a:spLocks noChangeShapeType="1"/>
            </p:cNvSpPr>
            <p:nvPr/>
          </p:nvSpPr>
          <p:spPr bwMode="auto">
            <a:xfrm flipV="1">
              <a:off x="4816" y="2408"/>
              <a:ext cx="122" cy="4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7" name="Line 15"/>
            <p:cNvSpPr>
              <a:spLocks noChangeShapeType="1"/>
            </p:cNvSpPr>
            <p:nvPr/>
          </p:nvSpPr>
          <p:spPr bwMode="auto">
            <a:xfrm flipV="1">
              <a:off x="4891" y="2729"/>
              <a:ext cx="539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8" name="Line 16"/>
            <p:cNvSpPr>
              <a:spLocks noChangeShapeType="1"/>
            </p:cNvSpPr>
            <p:nvPr/>
          </p:nvSpPr>
          <p:spPr bwMode="auto">
            <a:xfrm flipH="1" flipV="1">
              <a:off x="3777" y="2644"/>
              <a:ext cx="151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39" name="Line 17"/>
            <p:cNvSpPr>
              <a:spLocks noChangeShapeType="1"/>
            </p:cNvSpPr>
            <p:nvPr/>
          </p:nvSpPr>
          <p:spPr bwMode="auto">
            <a:xfrm flipH="1">
              <a:off x="3598" y="3966"/>
              <a:ext cx="264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40" name="Line 18"/>
            <p:cNvSpPr>
              <a:spLocks noChangeShapeType="1"/>
            </p:cNvSpPr>
            <p:nvPr/>
          </p:nvSpPr>
          <p:spPr bwMode="auto">
            <a:xfrm>
              <a:off x="5099" y="3871"/>
              <a:ext cx="57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  <p:sp>
          <p:nvSpPr>
            <p:cNvPr id="56341" name="Line 19"/>
            <p:cNvSpPr>
              <a:spLocks noChangeShapeType="1"/>
            </p:cNvSpPr>
            <p:nvPr/>
          </p:nvSpPr>
          <p:spPr bwMode="auto">
            <a:xfrm flipV="1">
              <a:off x="5137" y="3560"/>
              <a:ext cx="472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800">
                <a:solidFill>
                  <a:srgbClr val="000000"/>
                </a:solidFill>
                <a:latin typeface="Comic Sans MS" charset="0"/>
                <a:ea typeface=""/>
              </a:endParaRPr>
            </a:p>
          </p:txBody>
        </p:sp>
      </p:grpSp>
      <p:sp>
        <p:nvSpPr>
          <p:cNvPr id="56325" name="Rectangle 21"/>
          <p:cNvSpPr>
            <a:spLocks noChangeArrowheads="1"/>
          </p:cNvSpPr>
          <p:nvPr/>
        </p:nvSpPr>
        <p:spPr bwMode="auto">
          <a:xfrm>
            <a:off x="6411913" y="3384550"/>
            <a:ext cx="665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ea typeface=""/>
              </a:rPr>
              <a:t>d</a:t>
            </a:r>
            <a:r>
              <a:rPr lang="en-US" altLang="zh-CN" sz="2800" baseline="30000">
                <a:solidFill>
                  <a:srgbClr val="000000"/>
                </a:solidFill>
                <a:ea typeface="宋体" charset="-122"/>
              </a:rPr>
              <a:t>i</a:t>
            </a:r>
            <a:r>
              <a:rPr lang="en-US" altLang="zh-CN" sz="2800" baseline="-25000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800" baseline="-25000">
              <a:solidFill>
                <a:srgbClr val="000000"/>
              </a:solidFill>
              <a:ea typeface=""/>
            </a:endParaRPr>
          </a:p>
        </p:txBody>
      </p:sp>
      <p:sp>
        <p:nvSpPr>
          <p:cNvPr id="56326" name="Rectangle 21"/>
          <p:cNvSpPr>
            <a:spLocks noChangeArrowheads="1"/>
          </p:cNvSpPr>
          <p:nvPr/>
        </p:nvSpPr>
        <p:spPr bwMode="auto">
          <a:xfrm>
            <a:off x="7023100" y="3484563"/>
            <a:ext cx="785813" cy="522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ea typeface=""/>
              </a:rPr>
              <a:t>d</a:t>
            </a:r>
            <a:r>
              <a:rPr lang="en-US" altLang="zh-CN" sz="2800" baseline="30000">
                <a:solidFill>
                  <a:srgbClr val="000000"/>
                </a:solidFill>
                <a:ea typeface="宋体" charset="-122"/>
              </a:rPr>
              <a:t>i</a:t>
            </a:r>
            <a:r>
              <a:rPr lang="en-US" altLang="zh-CN" sz="2800" baseline="-25000">
                <a:solidFill>
                  <a:srgbClr val="000000"/>
                </a:solidFill>
                <a:ea typeface="宋体" charset="-122"/>
              </a:rPr>
              <a:t>j</a:t>
            </a:r>
            <a:endParaRPr lang="en-US" altLang="en-US" sz="2800" baseline="-25000">
              <a:solidFill>
                <a:srgbClr val="000000"/>
              </a:solidFill>
              <a:ea typeface="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0A883558-BF78-9D43-A208-2B89417B0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charset="-122"/>
              </a:rPr>
              <a:t>Asynchronous Bellman-Ford: Summary</a:t>
            </a:r>
            <a:endParaRPr lang="en-US" altLang="en-US" sz="360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362075"/>
            <a:ext cx="8062913" cy="5099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3200" dirty="0">
                <a:ea typeface="宋体" charset="-122"/>
              </a:rPr>
              <a:t>D</a:t>
            </a:r>
            <a:r>
              <a:rPr lang="en-US" altLang="en-US" sz="3200" dirty="0"/>
              <a:t>istributed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each node communicates its routing table to its directly-attached neighbors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3200" dirty="0">
                <a:ea typeface="宋体" charset="-122"/>
              </a:rPr>
              <a:t>I</a:t>
            </a:r>
            <a:r>
              <a:rPr lang="en-US" altLang="en-US" sz="3200" dirty="0"/>
              <a:t>terative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continues periodically or when link changes, e.g. detects a link failure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3200" dirty="0">
                <a:ea typeface="宋体" charset="-122"/>
              </a:rPr>
              <a:t>A</a:t>
            </a:r>
            <a:r>
              <a:rPr lang="en-US" altLang="en-US" sz="3200" dirty="0"/>
              <a:t>synchronous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nodes need </a:t>
            </a:r>
            <a:r>
              <a:rPr lang="en-US" altLang="en-US" i="1" dirty="0"/>
              <a:t>not</a:t>
            </a:r>
            <a:r>
              <a:rPr lang="en-US" altLang="en-US" dirty="0"/>
              <a:t> exchange info/iterate in lock step!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3200" dirty="0">
                <a:ea typeface="宋体" charset="-122"/>
              </a:rPr>
              <a:t>C</a:t>
            </a:r>
            <a:r>
              <a:rPr lang="en-US" altLang="en-US" sz="3200" dirty="0"/>
              <a:t>onvergence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in finite steps, independent of initial condition</a:t>
            </a:r>
            <a:r>
              <a:rPr lang="en-US" altLang="zh-CN" dirty="0">
                <a:ea typeface="宋体" charset="-122"/>
              </a:rPr>
              <a:t> if</a:t>
            </a:r>
            <a:r>
              <a:rPr lang="en-US" altLang="en-US" dirty="0"/>
              <a:t> network </a:t>
            </a:r>
            <a:r>
              <a:rPr lang="en-US" altLang="zh-CN" dirty="0">
                <a:ea typeface="宋体" charset="-122"/>
              </a:rPr>
              <a:t>is </a:t>
            </a:r>
            <a:r>
              <a:rPr lang="en-US" altLang="en-US" dirty="0"/>
              <a:t>connected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225E4F4-9AF5-F746-A348-D4CDF2017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50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577013"/>
            <a:ext cx="682625" cy="280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2831C2B-EA8F-C944-B0B8-EA082EC3A4C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/>
              <a:t>58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ＭＳ Ｐゴシック" charset="-128"/>
              </a:rPr>
              <a:t>Summary: Distributed Distance-Vector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32775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  <a:sym typeface="Symbol" charset="2"/>
              </a:rPr>
              <a:t>Tool box: a key technique for proving convergence (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  <a:sym typeface="Symbol" charset="2"/>
              </a:rPr>
              <a:t>liveness</a:t>
            </a:r>
            <a:r>
              <a:rPr lang="en-US" altLang="zh-CN" dirty="0">
                <a:ea typeface="ＭＳ Ｐゴシック" charset="-128"/>
                <a:sym typeface="Symbol" charset="2"/>
              </a:rPr>
              <a:t>) of distributed protocols</a:t>
            </a:r>
            <a:r>
              <a:rPr lang="en-US" altLang="zh-CN" dirty="0">
                <a:ea typeface="ＭＳ Ｐゴシック" charset="-128"/>
              </a:rPr>
              <a:t>: monotonicity and bounding-box (sandwich)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Consider two configurations d(t) and d’(t):</a:t>
            </a:r>
          </a:p>
          <a:p>
            <a:pPr lvl="2"/>
            <a:r>
              <a:rPr lang="en-US" altLang="zh-CN" dirty="0">
                <a:ea typeface="ＭＳ Ｐゴシック" charset="-128"/>
              </a:rPr>
              <a:t>if d(t) </a:t>
            </a:r>
            <a:r>
              <a:rPr lang="en-US" altLang="zh-CN" dirty="0">
                <a:ea typeface="ＭＳ Ｐゴシック" charset="-128"/>
                <a:sym typeface="Symbol" charset="2"/>
              </a:rPr>
              <a:t>&lt;= d’(t), then d(t+1) &lt;= d’(t+1)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  <a:sym typeface="Symbol" charset="2"/>
              </a:rPr>
              <a:t>Identify two extreme configurations to sandwich any real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61281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284CFF-6004-7D4E-9667-90A76489665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84994" name="Group 20"/>
          <p:cNvGrpSpPr>
            <a:grpSpLocks/>
          </p:cNvGrpSpPr>
          <p:nvPr/>
        </p:nvGrpSpPr>
        <p:grpSpPr bwMode="auto">
          <a:xfrm>
            <a:off x="1003300" y="4513263"/>
            <a:ext cx="2112963" cy="1903412"/>
            <a:chOff x="1086" y="2937"/>
            <a:chExt cx="1331" cy="1199"/>
          </a:xfrm>
        </p:grpSpPr>
        <p:sp>
          <p:nvSpPr>
            <p:cNvPr id="85018" name="Freeform 18"/>
            <p:cNvSpPr>
              <a:spLocks/>
            </p:cNvSpPr>
            <p:nvPr/>
          </p:nvSpPr>
          <p:spPr bwMode="auto">
            <a:xfrm>
              <a:off x="1105" y="2945"/>
              <a:ext cx="1312" cy="1191"/>
            </a:xfrm>
            <a:custGeom>
              <a:avLst/>
              <a:gdLst>
                <a:gd name="T0" fmla="*/ 0 w 1312"/>
                <a:gd name="T1" fmla="*/ 1191 h 1191"/>
                <a:gd name="T2" fmla="*/ 311 w 1312"/>
                <a:gd name="T3" fmla="*/ 577 h 1191"/>
                <a:gd name="T4" fmla="*/ 755 w 1312"/>
                <a:gd name="T5" fmla="*/ 189 h 1191"/>
                <a:gd name="T6" fmla="*/ 1312 w 1312"/>
                <a:gd name="T7" fmla="*/ 0 h 1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1"/>
                <a:gd name="T14" fmla="*/ 1312 w 1312"/>
                <a:gd name="T15" fmla="*/ 1191 h 1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1">
                  <a:moveTo>
                    <a:pt x="0" y="1191"/>
                  </a:moveTo>
                  <a:cubicBezTo>
                    <a:pt x="50" y="1089"/>
                    <a:pt x="185" y="744"/>
                    <a:pt x="311" y="577"/>
                  </a:cubicBezTo>
                  <a:cubicBezTo>
                    <a:pt x="437" y="410"/>
                    <a:pt x="588" y="285"/>
                    <a:pt x="755" y="189"/>
                  </a:cubicBezTo>
                  <a:cubicBezTo>
                    <a:pt x="922" y="93"/>
                    <a:pt x="1126" y="32"/>
                    <a:pt x="1312" y="0"/>
                  </a:cubicBezTo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9" name="Freeform 19"/>
            <p:cNvSpPr>
              <a:spLocks/>
            </p:cNvSpPr>
            <p:nvPr/>
          </p:nvSpPr>
          <p:spPr bwMode="auto">
            <a:xfrm>
              <a:off x="1086" y="2937"/>
              <a:ext cx="1312" cy="1199"/>
            </a:xfrm>
            <a:custGeom>
              <a:avLst/>
              <a:gdLst>
                <a:gd name="T0" fmla="*/ 0 w 1312"/>
                <a:gd name="T1" fmla="*/ 1199 h 1199"/>
                <a:gd name="T2" fmla="*/ 1312 w 1312"/>
                <a:gd name="T3" fmla="*/ 1199 h 1199"/>
                <a:gd name="T4" fmla="*/ 1312 w 1312"/>
                <a:gd name="T5" fmla="*/ 0 h 1199"/>
                <a:gd name="T6" fmla="*/ 0 w 1312"/>
                <a:gd name="T7" fmla="*/ 1199 h 11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2"/>
                <a:gd name="T13" fmla="*/ 0 h 1199"/>
                <a:gd name="T14" fmla="*/ 1312 w 1312"/>
                <a:gd name="T15" fmla="*/ 1199 h 11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2" h="1199">
                  <a:moveTo>
                    <a:pt x="0" y="1199"/>
                  </a:moveTo>
                  <a:lnTo>
                    <a:pt x="1312" y="1199"/>
                  </a:lnTo>
                  <a:lnTo>
                    <a:pt x="1312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4300"/>
            <a:ext cx="8205788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Recap: Derive </a:t>
            </a:r>
            <a:r>
              <a:rPr lang="en-US" altLang="en-US" sz="3600" dirty="0" err="1">
                <a:ea typeface="ＭＳ Ｐゴシック" charset="-128"/>
              </a:rPr>
              <a:t>Alg</a:t>
            </a:r>
            <a:r>
              <a:rPr lang="en-US" altLang="en-US" sz="3600" dirty="0">
                <a:ea typeface="ＭＳ Ｐゴシック" charset="-128"/>
              </a:rPr>
              <a:t> (Strong Dual Theorem)</a:t>
            </a:r>
          </a:p>
        </p:txBody>
      </p:sp>
      <p:graphicFrame>
        <p:nvGraphicFramePr>
          <p:cNvPr id="84996" name="Object 2"/>
          <p:cNvGraphicFramePr>
            <a:graphicFrameLocks noChangeAspect="1"/>
          </p:cNvGraphicFramePr>
          <p:nvPr/>
        </p:nvGraphicFramePr>
        <p:xfrm>
          <a:off x="2578100" y="1589088"/>
          <a:ext cx="3373438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91" name="Equation" r:id="rId4" imgW="1282700" imgH="673100" progId="Equation.3">
                  <p:embed/>
                </p:oleObj>
              </mc:Choice>
              <mc:Fallback>
                <p:oleObj name="Equation" r:id="rId4" imgW="1282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589088"/>
                        <a:ext cx="3373438" cy="1771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20675" y="5946775"/>
            <a:ext cx="34766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flipV="1">
            <a:off x="2119313" y="4029075"/>
            <a:ext cx="0" cy="233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4999" name="Text Box 8"/>
          <p:cNvSpPr txBox="1">
            <a:spLocks noChangeArrowheads="1"/>
          </p:cNvSpPr>
          <p:nvPr/>
        </p:nvSpPr>
        <p:spPr bwMode="auto">
          <a:xfrm>
            <a:off x="3438525" y="5622925"/>
            <a:ext cx="608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</a:t>
            </a:r>
          </a:p>
        </p:txBody>
      </p:sp>
      <p:sp>
        <p:nvSpPr>
          <p:cNvPr id="85000" name="Text Box 9"/>
          <p:cNvSpPr txBox="1">
            <a:spLocks noChangeArrowheads="1"/>
          </p:cNvSpPr>
          <p:nvPr/>
        </p:nvSpPr>
        <p:spPr bwMode="auto">
          <a:xfrm>
            <a:off x="1323975" y="38560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</a:t>
            </a:r>
          </a:p>
        </p:txBody>
      </p:sp>
      <p:sp>
        <p:nvSpPr>
          <p:cNvPr id="85001" name="Text Box 10"/>
          <p:cNvSpPr txBox="1">
            <a:spLocks noChangeArrowheads="1"/>
          </p:cNvSpPr>
          <p:nvPr/>
        </p:nvSpPr>
        <p:spPr bwMode="auto">
          <a:xfrm>
            <a:off x="6608763" y="1835150"/>
            <a:ext cx="1981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f(x) concave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g(x) linear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 is a convex set</a:t>
            </a:r>
          </a:p>
        </p:txBody>
      </p:sp>
      <p:graphicFrame>
        <p:nvGraphicFramePr>
          <p:cNvPr id="85002" name="Object 3"/>
          <p:cNvGraphicFramePr>
            <a:graphicFrameLocks noChangeAspect="1"/>
          </p:cNvGraphicFramePr>
          <p:nvPr/>
        </p:nvGraphicFramePr>
        <p:xfrm>
          <a:off x="4298950" y="3546475"/>
          <a:ext cx="43084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92" name="Equation" r:id="rId6" imgW="1638300" imgH="279400" progId="Equation.3">
                  <p:embed/>
                </p:oleObj>
              </mc:Choice>
              <mc:Fallback>
                <p:oleObj name="Equation" r:id="rId6" imgW="1638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3546475"/>
                        <a:ext cx="43084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93750" y="3768725"/>
            <a:ext cx="1809750" cy="2690813"/>
            <a:chOff x="500" y="2374"/>
            <a:chExt cx="1140" cy="1695"/>
          </a:xfrm>
        </p:grpSpPr>
        <p:sp>
          <p:nvSpPr>
            <p:cNvPr id="85016" name="Line 13"/>
            <p:cNvSpPr>
              <a:spLocks noChangeShapeType="1"/>
            </p:cNvSpPr>
            <p:nvPr/>
          </p:nvSpPr>
          <p:spPr bwMode="auto">
            <a:xfrm flipV="1">
              <a:off x="500" y="2596"/>
              <a:ext cx="1039" cy="14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7" name="Text Box 14"/>
            <p:cNvSpPr txBox="1">
              <a:spLocks noChangeArrowheads="1"/>
            </p:cNvSpPr>
            <p:nvPr/>
          </p:nvSpPr>
          <p:spPr bwMode="auto">
            <a:xfrm>
              <a:off x="1406" y="2374"/>
              <a:ext cx="2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9425" y="3786188"/>
            <a:ext cx="2736850" cy="2462212"/>
            <a:chOff x="302" y="2385"/>
            <a:chExt cx="1724" cy="1551"/>
          </a:xfrm>
        </p:grpSpPr>
        <p:sp>
          <p:nvSpPr>
            <p:cNvPr id="85014" name="Line 12"/>
            <p:cNvSpPr>
              <a:spLocks noChangeShapeType="1"/>
            </p:cNvSpPr>
            <p:nvPr/>
          </p:nvSpPr>
          <p:spPr bwMode="auto">
            <a:xfrm flipV="1">
              <a:off x="302" y="2586"/>
              <a:ext cx="1586" cy="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5" name="Text Box 15"/>
            <p:cNvSpPr txBox="1">
              <a:spLocks noChangeArrowheads="1"/>
            </p:cNvSpPr>
            <p:nvPr/>
          </p:nvSpPr>
          <p:spPr bwMode="auto">
            <a:xfrm>
              <a:off x="1776" y="2385"/>
              <a:ext cx="2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2</a:t>
              </a:r>
            </a:p>
          </p:txBody>
        </p:sp>
      </p:grpSp>
      <p:sp>
        <p:nvSpPr>
          <p:cNvPr id="85005" name="Freeform 21"/>
          <p:cNvSpPr>
            <a:spLocks/>
          </p:cNvSpPr>
          <p:nvPr/>
        </p:nvSpPr>
        <p:spPr bwMode="auto">
          <a:xfrm>
            <a:off x="179388" y="3971925"/>
            <a:ext cx="749300" cy="960438"/>
          </a:xfrm>
          <a:custGeom>
            <a:avLst/>
            <a:gdLst>
              <a:gd name="T0" fmla="*/ 0 w 472"/>
              <a:gd name="T1" fmla="*/ 2147483646 h 605"/>
              <a:gd name="T2" fmla="*/ 2147483646 w 472"/>
              <a:gd name="T3" fmla="*/ 2147483646 h 605"/>
              <a:gd name="T4" fmla="*/ 2147483646 w 472"/>
              <a:gd name="T5" fmla="*/ 2147483646 h 605"/>
              <a:gd name="T6" fmla="*/ 2147483646 w 472"/>
              <a:gd name="T7" fmla="*/ 0 h 605"/>
              <a:gd name="T8" fmla="*/ 0 w 472"/>
              <a:gd name="T9" fmla="*/ 2147483646 h 6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2"/>
              <a:gd name="T16" fmla="*/ 0 h 605"/>
              <a:gd name="T17" fmla="*/ 472 w 472"/>
              <a:gd name="T18" fmla="*/ 605 h 6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2" h="605">
                <a:moveTo>
                  <a:pt x="0" y="19"/>
                </a:moveTo>
                <a:lnTo>
                  <a:pt x="95" y="605"/>
                </a:lnTo>
                <a:lnTo>
                  <a:pt x="369" y="472"/>
                </a:lnTo>
                <a:lnTo>
                  <a:pt x="472" y="0"/>
                </a:lnTo>
                <a:lnTo>
                  <a:pt x="0" y="19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6" name="Freeform 23"/>
          <p:cNvSpPr>
            <a:spLocks/>
          </p:cNvSpPr>
          <p:nvPr/>
        </p:nvSpPr>
        <p:spPr bwMode="auto">
          <a:xfrm rot="719157">
            <a:off x="569913" y="4497388"/>
            <a:ext cx="1747837" cy="461962"/>
          </a:xfrm>
          <a:custGeom>
            <a:avLst/>
            <a:gdLst>
              <a:gd name="T0" fmla="*/ 0 w 802"/>
              <a:gd name="T1" fmla="*/ 0 h 387"/>
              <a:gd name="T2" fmla="*/ 2147483646 w 802"/>
              <a:gd name="T3" fmla="*/ 2147483646 h 387"/>
              <a:gd name="T4" fmla="*/ 2147483646 w 802"/>
              <a:gd name="T5" fmla="*/ 2147483646 h 387"/>
              <a:gd name="T6" fmla="*/ 0 60000 65536"/>
              <a:gd name="T7" fmla="*/ 0 60000 65536"/>
              <a:gd name="T8" fmla="*/ 0 60000 65536"/>
              <a:gd name="T9" fmla="*/ 0 w 802"/>
              <a:gd name="T10" fmla="*/ 0 h 387"/>
              <a:gd name="T11" fmla="*/ 802 w 802"/>
              <a:gd name="T12" fmla="*/ 387 h 3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2" h="387">
                <a:moveTo>
                  <a:pt x="0" y="0"/>
                </a:moveTo>
                <a:cubicBezTo>
                  <a:pt x="211" y="95"/>
                  <a:pt x="423" y="191"/>
                  <a:pt x="557" y="255"/>
                </a:cubicBezTo>
                <a:cubicBezTo>
                  <a:pt x="691" y="319"/>
                  <a:pt x="761" y="365"/>
                  <a:pt x="802" y="3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007" name="Text Box 24"/>
          <p:cNvSpPr txBox="1">
            <a:spLocks noChangeArrowheads="1"/>
          </p:cNvSpPr>
          <p:nvPr/>
        </p:nvSpPr>
        <p:spPr bwMode="auto">
          <a:xfrm>
            <a:off x="179388" y="3948113"/>
            <a:ext cx="34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</a:t>
            </a:r>
          </a:p>
        </p:txBody>
      </p:sp>
      <p:sp>
        <p:nvSpPr>
          <p:cNvPr id="641051" name="Text Box 27"/>
          <p:cNvSpPr txBox="1">
            <a:spLocks noChangeArrowheads="1"/>
          </p:cNvSpPr>
          <p:nvPr/>
        </p:nvSpPr>
        <p:spPr bwMode="auto">
          <a:xfrm>
            <a:off x="4248150" y="4373563"/>
            <a:ext cx="4895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D(q) is called the dual;</a:t>
            </a:r>
            <a:br>
              <a:rPr lang="en-US" altLang="en-US" sz="2000">
                <a:solidFill>
                  <a:srgbClr val="000000"/>
                </a:solidFill>
              </a:rPr>
            </a:br>
            <a:r>
              <a:rPr lang="en-US" altLang="en-US" sz="2000">
                <a:solidFill>
                  <a:srgbClr val="000000"/>
                </a:solidFill>
              </a:rPr>
              <a:t>q (</a:t>
            </a:r>
            <a:r>
              <a:rPr lang="en-US" altLang="en-US" sz="2000" b="1" i="1">
                <a:solidFill>
                  <a:srgbClr val="FF0000"/>
                </a:solidFill>
              </a:rPr>
              <a:t>&gt;= 0</a:t>
            </a:r>
            <a:r>
              <a:rPr lang="en-US" altLang="en-US" sz="2000">
                <a:solidFill>
                  <a:srgbClr val="000000"/>
                </a:solidFill>
              </a:rPr>
              <a:t>) are called prices in economics</a:t>
            </a:r>
          </a:p>
        </p:txBody>
      </p: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169863" y="4171950"/>
            <a:ext cx="3495675" cy="976313"/>
            <a:chOff x="554" y="3609"/>
            <a:chExt cx="2202" cy="615"/>
          </a:xfrm>
        </p:grpSpPr>
        <p:sp>
          <p:nvSpPr>
            <p:cNvPr id="85012" name="Line 12"/>
            <p:cNvSpPr>
              <a:spLocks noChangeShapeType="1"/>
            </p:cNvSpPr>
            <p:nvPr/>
          </p:nvSpPr>
          <p:spPr bwMode="auto">
            <a:xfrm flipV="1">
              <a:off x="554" y="3801"/>
              <a:ext cx="1948" cy="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013" name="Text Box 15"/>
            <p:cNvSpPr txBox="1">
              <a:spLocks noChangeArrowheads="1"/>
            </p:cNvSpPr>
            <p:nvPr/>
          </p:nvSpPr>
          <p:spPr bwMode="auto">
            <a:xfrm>
              <a:off x="2460" y="3609"/>
              <a:ext cx="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q</a:t>
              </a:r>
              <a:r>
                <a:rPr lang="en-US" altLang="en-US" sz="2400" baseline="-25000">
                  <a:solidFill>
                    <a:srgbClr val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67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D6AFCA-18E9-7441-92AB-83C4D750644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609600" y="347663"/>
            <a:ext cx="77724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200" u="sng" dirty="0">
                <a:solidFill>
                  <a:srgbClr val="3333CC"/>
                </a:solidFill>
              </a:rPr>
              <a:t>Recap: Primal-Dual Decomposition of Network-Wide Resource Allocation</a:t>
            </a:r>
            <a:endParaRPr lang="en-US" altLang="en-US" sz="3200" u="sng" dirty="0">
              <a:solidFill>
                <a:srgbClr val="3333CC"/>
              </a:solidFill>
            </a:endParaRPr>
          </a:p>
        </p:txBody>
      </p:sp>
      <p:sp>
        <p:nvSpPr>
          <p:cNvPr id="13414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71513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SYSTEM(U):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 err="1">
                <a:solidFill>
                  <a:srgbClr val="000000"/>
                </a:solidFill>
              </a:rPr>
              <a:t>USER</a:t>
            </a:r>
            <a:r>
              <a:rPr lang="en-GB" altLang="zh-CN" baseline="-25000" dirty="0" err="1">
                <a:solidFill>
                  <a:srgbClr val="000000"/>
                </a:solidFill>
              </a:rPr>
              <a:t>f</a:t>
            </a:r>
            <a:r>
              <a:rPr lang="en-GB" altLang="zh-CN" dirty="0">
                <a:solidFill>
                  <a:srgbClr val="000000"/>
                </a:solidFill>
              </a:rPr>
              <a:t>:</a:t>
            </a: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GB" altLang="en-US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GB" altLang="en-US" dirty="0">
                <a:solidFill>
                  <a:srgbClr val="000000"/>
                </a:solidFill>
              </a:rPr>
              <a:t>NETWORK: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34148" name="Object 2"/>
          <p:cNvGraphicFramePr>
            <a:graphicFrameLocks noChangeAspect="1"/>
          </p:cNvGraphicFramePr>
          <p:nvPr/>
        </p:nvGraphicFramePr>
        <p:xfrm>
          <a:off x="3568700" y="1455738"/>
          <a:ext cx="481806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Equation" r:id="rId4" imgW="2362200" imgH="863600" progId="Equation.3">
                  <p:embed/>
                </p:oleObj>
              </mc:Choice>
              <mc:Fallback>
                <p:oleObj name="Equation" r:id="rId4" imgW="23622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1455738"/>
                        <a:ext cx="4818063" cy="1762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3846513" y="3508375"/>
          <a:ext cx="4322762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" name="Equation" r:id="rId6" imgW="1358310" imgH="482391" progId="Equation.3">
                  <p:embed/>
                </p:oleObj>
              </mc:Choice>
              <mc:Fallback>
                <p:oleObj name="Equation" r:id="rId6" imgW="1358310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3508375"/>
                        <a:ext cx="4322762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8"/>
          <p:cNvGraphicFramePr>
            <a:graphicFrameLocks noChangeAspect="1"/>
          </p:cNvGraphicFramePr>
          <p:nvPr/>
        </p:nvGraphicFramePr>
        <p:xfrm>
          <a:off x="3105150" y="5672138"/>
          <a:ext cx="53784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" name="Equation" r:id="rId8" imgW="2019300" imgH="355600" progId="Equation.3">
                  <p:embed/>
                </p:oleObj>
              </mc:Choice>
              <mc:Fallback>
                <p:oleObj name="Equation" r:id="rId8" imgW="20193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5672138"/>
                        <a:ext cx="5378450" cy="9493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Rectangle 11"/>
          <p:cNvSpPr>
            <a:spLocks noChangeArrowheads="1"/>
          </p:cNvSpPr>
          <p:nvPr/>
        </p:nvSpPr>
        <p:spPr bwMode="auto">
          <a:xfrm>
            <a:off x="3689350" y="3468688"/>
            <a:ext cx="4603750" cy="160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A9BC55-5C6E-E149-8432-277E84968CF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51939" y="2225675"/>
            <a:ext cx="2738438" cy="1738312"/>
            <a:chOff x="1633" y="2673"/>
            <a:chExt cx="1725" cy="1095"/>
          </a:xfrm>
        </p:grpSpPr>
        <p:sp>
          <p:nvSpPr>
            <p:cNvPr id="105481" name="Rectangle 3"/>
            <p:cNvSpPr>
              <a:spLocks noChangeArrowheads="1"/>
            </p:cNvSpPr>
            <p:nvPr/>
          </p:nvSpPr>
          <p:spPr bwMode="auto">
            <a:xfrm>
              <a:off x="1633" y="2673"/>
              <a:ext cx="905" cy="397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5482" name="Line 4"/>
            <p:cNvSpPr>
              <a:spLocks noChangeShapeType="1"/>
            </p:cNvSpPr>
            <p:nvPr/>
          </p:nvSpPr>
          <p:spPr bwMode="auto">
            <a:xfrm flipH="1" flipV="1">
              <a:off x="2386" y="3099"/>
              <a:ext cx="191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5483" name="Object 4"/>
            <p:cNvGraphicFramePr>
              <a:graphicFrameLocks noChangeAspect="1"/>
            </p:cNvGraphicFramePr>
            <p:nvPr/>
          </p:nvGraphicFramePr>
          <p:xfrm>
            <a:off x="2079" y="3389"/>
            <a:ext cx="1279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330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3389"/>
                          <a:ext cx="1279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5475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TCP/Reno Dynamics</a:t>
            </a:r>
          </a:p>
        </p:txBody>
      </p:sp>
      <p:sp>
        <p:nvSpPr>
          <p:cNvPr id="105476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8435" name="Object 6"/>
          <p:cNvGraphicFramePr>
            <a:graphicFrameLocks noChangeAspect="1"/>
          </p:cNvGraphicFramePr>
          <p:nvPr/>
        </p:nvGraphicFramePr>
        <p:xfrm>
          <a:off x="603250" y="4757738"/>
          <a:ext cx="381952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31" name="Equation" r:id="rId6" imgW="1485255" imgH="545863" progId="Equation.3">
                  <p:embed/>
                </p:oleObj>
              </mc:Choice>
              <mc:Fallback>
                <p:oleObj name="Equation" r:id="rId6" imgW="1485255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757738"/>
                        <a:ext cx="381952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14"/>
          <p:cNvGraphicFramePr>
            <a:graphicFrameLocks noChangeAspect="1"/>
          </p:cNvGraphicFramePr>
          <p:nvPr/>
        </p:nvGraphicFramePr>
        <p:xfrm>
          <a:off x="5130800" y="25400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32" name="Equation" r:id="rId8" imgW="1218671" imgH="241195" progId="Equation.3">
                  <p:embed/>
                </p:oleObj>
              </mc:Choice>
              <mc:Fallback>
                <p:oleObj name="Equation" r:id="rId8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25400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4787900" y="4995863"/>
          <a:ext cx="375602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33" name="Equation" r:id="rId10" imgW="1459866" imgH="444307" progId="Equation.3">
                  <p:embed/>
                </p:oleObj>
              </mc:Choice>
              <mc:Fallback>
                <p:oleObj name="Equation" r:id="rId10" imgW="1459866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995863"/>
                        <a:ext cx="3756025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 baseline="3000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box>
                      <m:box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brk m:alnAt="6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𝑅𝑇𝑇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28" y="2309746"/>
                <a:ext cx="2715743" cy="414472"/>
              </a:xfrm>
              <a:prstGeom prst="rect">
                <a:avLst/>
              </a:prstGeom>
              <a:blipFill rotWithShape="0">
                <a:blip r:embed="rId12"/>
                <a:stretch>
                  <a:fillRect l="-3812" t="-123529" r="-6054" b="-14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8DA67-80D1-244B-8BFF-02331BC9888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13414" y="2013226"/>
            <a:ext cx="2671762" cy="2398713"/>
            <a:chOff x="3049697" y="1994009"/>
            <a:chExt cx="2671762" cy="2399206"/>
          </a:xfrm>
        </p:grpSpPr>
        <p:sp>
          <p:nvSpPr>
            <p:cNvPr id="107529" name="Rectangle 3"/>
            <p:cNvSpPr>
              <a:spLocks noChangeArrowheads="1"/>
            </p:cNvSpPr>
            <p:nvPr/>
          </p:nvSpPr>
          <p:spPr bwMode="auto">
            <a:xfrm>
              <a:off x="3049697" y="1994009"/>
              <a:ext cx="2671762" cy="46196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7530" name="Line 4"/>
            <p:cNvSpPr>
              <a:spLocks noChangeShapeType="1"/>
            </p:cNvSpPr>
            <p:nvPr/>
          </p:nvSpPr>
          <p:spPr bwMode="auto">
            <a:xfrm flipV="1">
              <a:off x="4209393" y="2475186"/>
              <a:ext cx="567559" cy="1308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07531" name="Object 6"/>
            <p:cNvGraphicFramePr>
              <a:graphicFrameLocks noChangeAspect="1"/>
            </p:cNvGraphicFramePr>
            <p:nvPr/>
          </p:nvGraphicFramePr>
          <p:xfrm>
            <a:off x="3212334" y="3791553"/>
            <a:ext cx="2030413" cy="60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354" name="Equation" r:id="rId4" imgW="812447" imgH="241195" progId="Equation.3">
                    <p:embed/>
                  </p:oleObj>
                </mc:Choice>
                <mc:Fallback>
                  <p:oleObj name="Equation" r:id="rId4" imgW="81244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334" y="3791553"/>
                          <a:ext cx="2030413" cy="60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523" name="Rectangle 6"/>
          <p:cNvSpPr>
            <a:spLocks noChangeArrowheads="1"/>
          </p:cNvSpPr>
          <p:nvPr/>
        </p:nvSpPr>
        <p:spPr bwMode="auto">
          <a:xfrm>
            <a:off x="333375" y="150813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TCP/Vegas Dynamics</a:t>
            </a:r>
          </a:p>
        </p:txBody>
      </p:sp>
      <p:sp>
        <p:nvSpPr>
          <p:cNvPr id="107524" name="Rectangle 7"/>
          <p:cNvSpPr>
            <a:spLocks noChangeArrowheads="1"/>
          </p:cNvSpPr>
          <p:nvPr/>
        </p:nvSpPr>
        <p:spPr bwMode="auto">
          <a:xfrm>
            <a:off x="334963" y="1314450"/>
            <a:ext cx="80772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0484" name="Object 6"/>
          <p:cNvGraphicFramePr>
            <a:graphicFrameLocks noChangeAspect="1"/>
          </p:cNvGraphicFramePr>
          <p:nvPr/>
        </p:nvGraphicFramePr>
        <p:xfrm>
          <a:off x="825500" y="5160963"/>
          <a:ext cx="2384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55" name="Equation" r:id="rId6" imgW="926698" imgH="253890" progId="Equation.3">
                  <p:embed/>
                </p:oleObj>
              </mc:Choice>
              <mc:Fallback>
                <p:oleObj name="Equation" r:id="rId6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60963"/>
                        <a:ext cx="2384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9" name="Object 4"/>
          <p:cNvGraphicFramePr>
            <a:graphicFrameLocks noChangeAspect="1"/>
          </p:cNvGraphicFramePr>
          <p:nvPr/>
        </p:nvGraphicFramePr>
        <p:xfrm>
          <a:off x="3897313" y="5203825"/>
          <a:ext cx="362267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56" name="Equation" r:id="rId8" imgW="1409088" imgH="253890" progId="Equation.3">
                  <p:embed/>
                </p:oleObj>
              </mc:Choice>
              <mc:Fallback>
                <p:oleObj name="Equation" r:id="rId8" imgW="140908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203825"/>
                        <a:ext cx="362267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8" name="Object 14"/>
          <p:cNvGraphicFramePr>
            <a:graphicFrameLocks noChangeAspect="1"/>
          </p:cNvGraphicFramePr>
          <p:nvPr/>
        </p:nvGraphicFramePr>
        <p:xfrm>
          <a:off x="5226050" y="222250"/>
          <a:ext cx="38782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57" name="Equation" r:id="rId10" imgW="1218671" imgH="241195" progId="Equation.3">
                  <p:embed/>
                </p:oleObj>
              </mc:Choice>
              <mc:Fallback>
                <p:oleObj name="Equation" r:id="rId10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222250"/>
                        <a:ext cx="3878263" cy="768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𝑅𝑇𝑇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𝑅𝑇𝑇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RTTmin</m:t>
                    </m:r>
                  </m:oMath>
                </a14:m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04" y="1993900"/>
                <a:ext cx="4053738" cy="494238"/>
              </a:xfrm>
              <a:prstGeom prst="rect">
                <a:avLst/>
              </a:prstGeom>
              <a:blipFill rotWithShape="0">
                <a:blip r:embed="rId12"/>
                <a:stretch>
                  <a:fillRect t="-9877" r="-360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572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10960</TotalTime>
  <Words>3397</Words>
  <Application>Microsoft Macintosh PowerPoint</Application>
  <PresentationFormat>On-screen Show (4:3)</PresentationFormat>
  <Paragraphs>941</Paragraphs>
  <Slides>58</Slides>
  <Notes>57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82" baseType="lpstr">
      <vt:lpstr>ＭＳ Ｐゴシック</vt:lpstr>
      <vt:lpstr>PMingLiU</vt:lpstr>
      <vt:lpstr>宋体</vt:lpstr>
      <vt:lpstr>TTE18E0418t00</vt:lpstr>
      <vt:lpstr>ZapfDingbats</vt:lpstr>
      <vt:lpstr>Arial</vt:lpstr>
      <vt:lpstr>Calibri</vt:lpstr>
      <vt:lpstr>Cambria Math</vt:lpstr>
      <vt:lpstr>Comic Sans MS</vt:lpstr>
      <vt:lpstr>Courier New</vt:lpstr>
      <vt:lpstr>Helvetica</vt:lpstr>
      <vt:lpstr>Symbol</vt:lpstr>
      <vt:lpstr>Tahoma</vt:lpstr>
      <vt:lpstr>Times New Roman</vt:lpstr>
      <vt:lpstr>Wingdings</vt:lpstr>
      <vt:lpstr>Default Design</vt:lpstr>
      <vt:lpstr>5_Default Design</vt:lpstr>
      <vt:lpstr>3_Default Design</vt:lpstr>
      <vt:lpstr>4_Default Design</vt:lpstr>
      <vt:lpstr>8_Default Design</vt:lpstr>
      <vt:lpstr>1_Default Design</vt:lpstr>
      <vt:lpstr>6_Default Design</vt:lpstr>
      <vt:lpstr>Equation</vt:lpstr>
      <vt:lpstr>Photo Editor Photo</vt:lpstr>
      <vt:lpstr>Network Layer: Overview; Distance Vector Protocols</vt:lpstr>
      <vt:lpstr>PowerPoint Presentation</vt:lpstr>
      <vt:lpstr>Admin</vt:lpstr>
      <vt:lpstr>Recap: BW Allocation Framework</vt:lpstr>
      <vt:lpstr>Recap: Derive Objective Function</vt:lpstr>
      <vt:lpstr>Recap: Derive Alg (Strong Dual Theorem)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Current Internet Network Layer</vt:lpstr>
      <vt:lpstr>Our Focus: Global Routing System</vt:lpstr>
      <vt:lpstr>Global Routing Divide and Conquer:  Routing with Autonomous Systems</vt:lpstr>
      <vt:lpstr>PowerPoint Presentation</vt:lpstr>
      <vt:lpstr>Network Layer: Complexity Factors/Objectives</vt:lpstr>
      <vt:lpstr>Network Layer Quality of Service</vt:lpstr>
      <vt:lpstr>Routing Design Space</vt:lpstr>
      <vt:lpstr>Routing Design Space: User-based, Multipath, Adaptive</vt:lpstr>
      <vt:lpstr>User Optimal, Multipath, Adaptive</vt:lpstr>
      <vt:lpstr>PowerPoint Presentation</vt:lpstr>
      <vt:lpstr>PowerPoint Presentation</vt:lpstr>
      <vt:lpstr>PowerPoint Presentation</vt:lpstr>
      <vt:lpstr>PowerPoint Presentation</vt:lpstr>
      <vt:lpstr>Assigning Link Weight: Dynamic Link Costs</vt:lpstr>
      <vt:lpstr>Example: Cisco Proprietary  Recommendation on  Link Cost</vt:lpstr>
      <vt:lpstr>Example: EIGRP Link Cost</vt:lpstr>
      <vt:lpstr>PowerPoint Presentation</vt:lpstr>
      <vt:lpstr>Distance Vector Routing</vt:lpstr>
      <vt:lpstr>Distance Vector Routing: Basic Idea</vt:lpstr>
      <vt:lpstr>PowerPoint Presentation</vt:lpstr>
      <vt:lpstr>Synchronous Bellman-Ford (SBF)</vt:lpstr>
      <vt:lpstr>PowerPoint Presentation</vt:lpstr>
      <vt:lpstr>SBF/∞</vt:lpstr>
      <vt:lpstr>Example</vt:lpstr>
      <vt:lpstr>A Nice Property of SBF: Monotonicity</vt:lpstr>
      <vt:lpstr>Correctness of SBF/∞</vt:lpstr>
      <vt:lpstr>Correctness of SBF/∞</vt:lpstr>
      <vt:lpstr>PowerPoint Presentation</vt:lpstr>
      <vt:lpstr>SBF at another  Initial Configuration: SBF/-1</vt:lpstr>
      <vt:lpstr>Example</vt:lpstr>
      <vt:lpstr>Correctness of SBF/-1</vt:lpstr>
      <vt:lpstr>Correctness of SBF/-1</vt:lpstr>
      <vt:lpstr>Uniqueness of Solution to BE</vt:lpstr>
      <vt:lpstr>Uniqueness of Solution to BE</vt:lpstr>
      <vt:lpstr>Discussion</vt:lpstr>
      <vt:lpstr>PowerPoint Presentation</vt:lpstr>
      <vt:lpstr>Asynchronous Bellman-Ford (ABF)</vt:lpstr>
      <vt:lpstr>ABF: Example</vt:lpstr>
      <vt:lpstr>Asynchronous Bellman-Ford (ABF)</vt:lpstr>
      <vt:lpstr>ABF Convergence Proof Complexity: Complex System State</vt:lpstr>
      <vt:lpstr>System State</vt:lpstr>
      <vt:lpstr>ABF Convergence Proof:  The Sandwich Technique</vt:lpstr>
      <vt:lpstr>ABF Convergence</vt:lpstr>
      <vt:lpstr>ABF Convergence</vt:lpstr>
      <vt:lpstr>Asynchronous Bellman-Ford: Summary</vt:lpstr>
      <vt:lpstr>Summary: Distributed Distance-Vector</vt:lpstr>
    </vt:vector>
  </TitlesOfParts>
  <Manager/>
  <Company>Yale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subject/>
  <dc:creator>Yang Richard Yang</dc:creator>
  <cp:keywords/>
  <dc:description/>
  <cp:lastModifiedBy>Microsoft Office User</cp:lastModifiedBy>
  <cp:revision>484</cp:revision>
  <cp:lastPrinted>2017-12-04T18:25:17Z</cp:lastPrinted>
  <dcterms:created xsi:type="dcterms:W3CDTF">1999-10-08T19:08:27Z</dcterms:created>
  <dcterms:modified xsi:type="dcterms:W3CDTF">2021-11-29T13:23:07Z</dcterms:modified>
  <cp:category/>
</cp:coreProperties>
</file>